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0" r:id="rId1"/>
  </p:sldMasterIdLst>
  <p:notesMasterIdLst>
    <p:notesMasterId r:id="rId43"/>
  </p:notesMasterIdLst>
  <p:sldIdLst>
    <p:sldId id="257" r:id="rId2"/>
    <p:sldId id="309" r:id="rId3"/>
    <p:sldId id="259" r:id="rId4"/>
    <p:sldId id="260" r:id="rId5"/>
    <p:sldId id="261" r:id="rId6"/>
    <p:sldId id="317" r:id="rId7"/>
    <p:sldId id="263" r:id="rId8"/>
    <p:sldId id="264" r:id="rId9"/>
    <p:sldId id="315" r:id="rId10"/>
    <p:sldId id="266" r:id="rId11"/>
    <p:sldId id="267" r:id="rId12"/>
    <p:sldId id="268" r:id="rId13"/>
    <p:sldId id="269" r:id="rId14"/>
    <p:sldId id="270" r:id="rId15"/>
    <p:sldId id="298" r:id="rId16"/>
    <p:sldId id="272" r:id="rId17"/>
    <p:sldId id="318" r:id="rId18"/>
    <p:sldId id="273" r:id="rId19"/>
    <p:sldId id="319" r:id="rId20"/>
    <p:sldId id="320" r:id="rId21"/>
    <p:sldId id="321" r:id="rId22"/>
    <p:sldId id="322" r:id="rId23"/>
    <p:sldId id="323" r:id="rId24"/>
    <p:sldId id="324" r:id="rId25"/>
    <p:sldId id="325" r:id="rId26"/>
    <p:sldId id="326" r:id="rId27"/>
    <p:sldId id="327" r:id="rId28"/>
    <p:sldId id="328" r:id="rId29"/>
    <p:sldId id="329" r:id="rId30"/>
    <p:sldId id="330" r:id="rId31"/>
    <p:sldId id="331" r:id="rId32"/>
    <p:sldId id="332" r:id="rId33"/>
    <p:sldId id="333" r:id="rId34"/>
    <p:sldId id="334" r:id="rId35"/>
    <p:sldId id="335" r:id="rId36"/>
    <p:sldId id="336" r:id="rId37"/>
    <p:sldId id="337" r:id="rId38"/>
    <p:sldId id="338" r:id="rId39"/>
    <p:sldId id="339" r:id="rId40"/>
    <p:sldId id="340" r:id="rId41"/>
    <p:sldId id="312" r:id="rId42"/>
  </p:sldIdLst>
  <p:sldSz cx="12192000" cy="6858000"/>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4240" autoAdjust="0"/>
    <p:restoredTop sz="91623" autoAdjust="0"/>
  </p:normalViewPr>
  <p:slideViewPr>
    <p:cSldViewPr snapToGrid="0">
      <p:cViewPr varScale="1">
        <p:scale>
          <a:sx n="63" d="100"/>
          <a:sy n="63" d="100"/>
        </p:scale>
        <p:origin x="68" y="180"/>
      </p:cViewPr>
      <p:guideLst/>
    </p:cSldViewPr>
  </p:slideViewPr>
  <p:notesTextViewPr>
    <p:cViewPr>
      <p:scale>
        <a:sx n="1" d="1"/>
        <a:sy n="1" d="1"/>
      </p:scale>
      <p:origin x="0" y="0"/>
    </p:cViewPr>
  </p:notesTextViewPr>
  <p:sorterViewPr>
    <p:cViewPr>
      <p:scale>
        <a:sx n="35" d="100"/>
        <a:sy n="35" d="100"/>
      </p:scale>
      <p:origin x="0" y="-59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7C2A6D-D90A-4E40-BB1C-77CB7E207A6A}"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2F4C4175-37F8-4D73-B067-B0AB573E755C}">
      <dgm:prSet phldrT="[Text]"/>
      <dgm:spPr>
        <a:solidFill>
          <a:schemeClr val="accent2"/>
        </a:solidFill>
      </dgm:spPr>
      <dgm:t>
        <a:bodyPr/>
        <a:lstStyle/>
        <a:p>
          <a:r>
            <a:rPr lang="en-US" dirty="0"/>
            <a:t>Observe</a:t>
          </a:r>
        </a:p>
      </dgm:t>
    </dgm:pt>
    <dgm:pt modelId="{3743A193-C5D1-46B0-8F11-5985CBC40CF2}" type="parTrans" cxnId="{889B74D0-4624-4449-BCEB-B7C5D0745BDF}">
      <dgm:prSet/>
      <dgm:spPr/>
      <dgm:t>
        <a:bodyPr/>
        <a:lstStyle/>
        <a:p>
          <a:endParaRPr lang="en-US"/>
        </a:p>
      </dgm:t>
    </dgm:pt>
    <dgm:pt modelId="{2300079A-E988-4C33-8BB4-2E62F39DF196}" type="sibTrans" cxnId="{889B74D0-4624-4449-BCEB-B7C5D0745BDF}">
      <dgm:prSet/>
      <dgm:spPr/>
      <dgm:t>
        <a:bodyPr/>
        <a:lstStyle/>
        <a:p>
          <a:endParaRPr lang="en-US"/>
        </a:p>
      </dgm:t>
    </dgm:pt>
    <dgm:pt modelId="{EBF48064-9461-4734-B6B1-D38B5BF0447E}">
      <dgm:prSet phldrT="[Text]"/>
      <dgm:spPr>
        <a:solidFill>
          <a:schemeClr val="tx1"/>
        </a:solidFill>
      </dgm:spPr>
      <dgm:t>
        <a:bodyPr/>
        <a:lstStyle/>
        <a:p>
          <a:r>
            <a:rPr lang="en-US" dirty="0"/>
            <a:t>Inquire</a:t>
          </a:r>
        </a:p>
      </dgm:t>
    </dgm:pt>
    <dgm:pt modelId="{D8E06984-DD94-4356-BB49-2C9C3424C58A}" type="parTrans" cxnId="{44C0A2D8-76D2-4D5E-AEB0-F8ED04CF561B}">
      <dgm:prSet/>
      <dgm:spPr/>
      <dgm:t>
        <a:bodyPr/>
        <a:lstStyle/>
        <a:p>
          <a:endParaRPr lang="en-US"/>
        </a:p>
      </dgm:t>
    </dgm:pt>
    <dgm:pt modelId="{8EB6104A-87E6-4931-92F7-DBD3B2D25C2F}" type="sibTrans" cxnId="{44C0A2D8-76D2-4D5E-AEB0-F8ED04CF561B}">
      <dgm:prSet/>
      <dgm:spPr/>
      <dgm:t>
        <a:bodyPr/>
        <a:lstStyle/>
        <a:p>
          <a:endParaRPr lang="en-US"/>
        </a:p>
      </dgm:t>
    </dgm:pt>
    <dgm:pt modelId="{12F57ACE-7E97-4F09-A935-1DA674A8C26E}">
      <dgm:prSet phldrT="[Text]"/>
      <dgm:spPr>
        <a:solidFill>
          <a:schemeClr val="accent3"/>
        </a:solidFill>
      </dgm:spPr>
      <dgm:t>
        <a:bodyPr/>
        <a:lstStyle/>
        <a:p>
          <a:r>
            <a:rPr lang="en-US" dirty="0"/>
            <a:t>Diagnose</a:t>
          </a:r>
        </a:p>
      </dgm:t>
    </dgm:pt>
    <dgm:pt modelId="{59D333EE-CB12-4BD9-A752-DB50289A87AA}" type="parTrans" cxnId="{3B7B9EE0-EBB1-4154-897A-CB0A9899C2DA}">
      <dgm:prSet/>
      <dgm:spPr/>
      <dgm:t>
        <a:bodyPr/>
        <a:lstStyle/>
        <a:p>
          <a:endParaRPr lang="en-US"/>
        </a:p>
      </dgm:t>
    </dgm:pt>
    <dgm:pt modelId="{116C6CA4-5097-41C1-9DDB-046E23502A86}" type="sibTrans" cxnId="{3B7B9EE0-EBB1-4154-897A-CB0A9899C2DA}">
      <dgm:prSet/>
      <dgm:spPr/>
      <dgm:t>
        <a:bodyPr/>
        <a:lstStyle/>
        <a:p>
          <a:endParaRPr lang="en-US"/>
        </a:p>
      </dgm:t>
    </dgm:pt>
    <dgm:pt modelId="{8F7C7886-23A8-4D88-92F0-04A9C3DA4FAD}">
      <dgm:prSet phldrT="[Text]"/>
      <dgm:spPr>
        <a:solidFill>
          <a:schemeClr val="accent4"/>
        </a:solidFill>
      </dgm:spPr>
      <dgm:t>
        <a:bodyPr/>
        <a:lstStyle/>
        <a:p>
          <a:r>
            <a:rPr lang="en-US" dirty="0"/>
            <a:t>Design</a:t>
          </a:r>
        </a:p>
      </dgm:t>
    </dgm:pt>
    <dgm:pt modelId="{0B89D302-86F7-4B3E-9A69-3C114A106D55}" type="parTrans" cxnId="{ACC09AD0-F53B-4ECF-86E3-DAE068B15D5B}">
      <dgm:prSet/>
      <dgm:spPr/>
      <dgm:t>
        <a:bodyPr/>
        <a:lstStyle/>
        <a:p>
          <a:endParaRPr lang="en-US"/>
        </a:p>
      </dgm:t>
    </dgm:pt>
    <dgm:pt modelId="{1952D3EB-3ECC-4FB3-9560-BEAABB0170E8}" type="sibTrans" cxnId="{ACC09AD0-F53B-4ECF-86E3-DAE068B15D5B}">
      <dgm:prSet/>
      <dgm:spPr/>
      <dgm:t>
        <a:bodyPr/>
        <a:lstStyle/>
        <a:p>
          <a:endParaRPr lang="en-US"/>
        </a:p>
      </dgm:t>
    </dgm:pt>
    <dgm:pt modelId="{0976EF90-CBE3-4424-BCC7-C35177AFF044}">
      <dgm:prSet phldrT="[Text]"/>
      <dgm:spPr/>
      <dgm:t>
        <a:bodyPr/>
        <a:lstStyle/>
        <a:p>
          <a:r>
            <a:rPr lang="en-US" dirty="0"/>
            <a:t>Assess Student Learning</a:t>
          </a:r>
        </a:p>
      </dgm:t>
    </dgm:pt>
    <dgm:pt modelId="{AAAF1887-9CF5-4A9E-9C0C-69B5681D85CE}" type="parTrans" cxnId="{493FA3F1-CF8D-48EC-9C1F-335FC223D40D}">
      <dgm:prSet/>
      <dgm:spPr/>
      <dgm:t>
        <a:bodyPr/>
        <a:lstStyle/>
        <a:p>
          <a:endParaRPr lang="en-US"/>
        </a:p>
      </dgm:t>
    </dgm:pt>
    <dgm:pt modelId="{EEC2990A-2043-4F0F-B872-7753419B5160}" type="sibTrans" cxnId="{493FA3F1-CF8D-48EC-9C1F-335FC223D40D}">
      <dgm:prSet/>
      <dgm:spPr/>
      <dgm:t>
        <a:bodyPr/>
        <a:lstStyle/>
        <a:p>
          <a:endParaRPr lang="en-US"/>
        </a:p>
      </dgm:t>
    </dgm:pt>
    <dgm:pt modelId="{E84893F1-66E5-4225-84E4-2FFFE5921071}">
      <dgm:prSet phldrT="[Text]"/>
      <dgm:spPr>
        <a:solidFill>
          <a:schemeClr val="accent6"/>
        </a:solidFill>
      </dgm:spPr>
      <dgm:t>
        <a:bodyPr/>
        <a:lstStyle/>
        <a:p>
          <a:r>
            <a:rPr lang="en-US" dirty="0"/>
            <a:t>Teach</a:t>
          </a:r>
        </a:p>
      </dgm:t>
    </dgm:pt>
    <dgm:pt modelId="{FC04D30C-6DF5-4260-B371-6642CA43D770}" type="parTrans" cxnId="{FD6D8B45-9422-4B79-9197-A7AC0E731A75}">
      <dgm:prSet/>
      <dgm:spPr/>
      <dgm:t>
        <a:bodyPr/>
        <a:lstStyle/>
        <a:p>
          <a:endParaRPr lang="en-US"/>
        </a:p>
      </dgm:t>
    </dgm:pt>
    <dgm:pt modelId="{6C3F23C4-A35C-43DF-A64F-BCF69E22D50D}" type="sibTrans" cxnId="{FD6D8B45-9422-4B79-9197-A7AC0E731A75}">
      <dgm:prSet/>
      <dgm:spPr/>
      <dgm:t>
        <a:bodyPr/>
        <a:lstStyle/>
        <a:p>
          <a:endParaRPr lang="en-US"/>
        </a:p>
      </dgm:t>
    </dgm:pt>
    <dgm:pt modelId="{E1CA34D8-630F-4D69-B921-5239D62D3753}" type="pres">
      <dgm:prSet presAssocID="{2E7C2A6D-D90A-4E40-BB1C-77CB7E207A6A}" presName="Name0" presStyleCnt="0">
        <dgm:presLayoutVars>
          <dgm:dir/>
          <dgm:resizeHandles val="exact"/>
        </dgm:presLayoutVars>
      </dgm:prSet>
      <dgm:spPr/>
      <dgm:t>
        <a:bodyPr/>
        <a:lstStyle/>
        <a:p>
          <a:endParaRPr lang="en-US"/>
        </a:p>
      </dgm:t>
    </dgm:pt>
    <dgm:pt modelId="{A75E1D14-2459-4314-A2FF-32C56952BFFD}" type="pres">
      <dgm:prSet presAssocID="{2E7C2A6D-D90A-4E40-BB1C-77CB7E207A6A}" presName="cycle" presStyleCnt="0"/>
      <dgm:spPr/>
    </dgm:pt>
    <dgm:pt modelId="{CEC03F93-431F-4CB8-AB98-7CF8D3553251}" type="pres">
      <dgm:prSet presAssocID="{2F4C4175-37F8-4D73-B067-B0AB573E755C}" presName="nodeFirstNode" presStyleLbl="node1" presStyleIdx="0" presStyleCnt="6">
        <dgm:presLayoutVars>
          <dgm:bulletEnabled val="1"/>
        </dgm:presLayoutVars>
      </dgm:prSet>
      <dgm:spPr/>
      <dgm:t>
        <a:bodyPr/>
        <a:lstStyle/>
        <a:p>
          <a:endParaRPr lang="en-US"/>
        </a:p>
      </dgm:t>
    </dgm:pt>
    <dgm:pt modelId="{898FCC44-2D09-48D1-95C9-8742DD18062C}" type="pres">
      <dgm:prSet presAssocID="{2300079A-E988-4C33-8BB4-2E62F39DF196}" presName="sibTransFirstNode" presStyleLbl="bgShp" presStyleIdx="0" presStyleCnt="1" custScaleX="182045" custLinFactNeighborX="231" custLinFactNeighborY="-1799"/>
      <dgm:spPr/>
      <dgm:t>
        <a:bodyPr/>
        <a:lstStyle/>
        <a:p>
          <a:endParaRPr lang="en-US"/>
        </a:p>
      </dgm:t>
    </dgm:pt>
    <dgm:pt modelId="{6D593237-AFE1-4211-BF1A-3A10DF6A6107}" type="pres">
      <dgm:prSet presAssocID="{EBF48064-9461-4734-B6B1-D38B5BF0447E}" presName="nodeFollowingNodes" presStyleLbl="node1" presStyleIdx="1" presStyleCnt="6">
        <dgm:presLayoutVars>
          <dgm:bulletEnabled val="1"/>
        </dgm:presLayoutVars>
      </dgm:prSet>
      <dgm:spPr/>
      <dgm:t>
        <a:bodyPr/>
        <a:lstStyle/>
        <a:p>
          <a:endParaRPr lang="en-US"/>
        </a:p>
      </dgm:t>
    </dgm:pt>
    <dgm:pt modelId="{C22F9207-D812-4F86-A2D4-9C1631B88F91}" type="pres">
      <dgm:prSet presAssocID="{12F57ACE-7E97-4F09-A935-1DA674A8C26E}" presName="nodeFollowingNodes" presStyleLbl="node1" presStyleIdx="2" presStyleCnt="6" custRadScaleRad="92631" custRadScaleInc="-24876">
        <dgm:presLayoutVars>
          <dgm:bulletEnabled val="1"/>
        </dgm:presLayoutVars>
      </dgm:prSet>
      <dgm:spPr/>
      <dgm:t>
        <a:bodyPr/>
        <a:lstStyle/>
        <a:p>
          <a:endParaRPr lang="en-US"/>
        </a:p>
      </dgm:t>
    </dgm:pt>
    <dgm:pt modelId="{D50A4628-25A1-4E67-86EA-B07474E9BB7E}" type="pres">
      <dgm:prSet presAssocID="{8F7C7886-23A8-4D88-92F0-04A9C3DA4FAD}" presName="nodeFollowingNodes" presStyleLbl="node1" presStyleIdx="3" presStyleCnt="6" custRadScaleRad="86085" custRadScaleInc="2996">
        <dgm:presLayoutVars>
          <dgm:bulletEnabled val="1"/>
        </dgm:presLayoutVars>
      </dgm:prSet>
      <dgm:spPr/>
      <dgm:t>
        <a:bodyPr/>
        <a:lstStyle/>
        <a:p>
          <a:endParaRPr lang="en-US"/>
        </a:p>
      </dgm:t>
    </dgm:pt>
    <dgm:pt modelId="{6E65CF21-5369-4D7A-95C7-33D33FC9B0E0}" type="pres">
      <dgm:prSet presAssocID="{0976EF90-CBE3-4424-BCC7-C35177AFF044}" presName="nodeFollowingNodes" presStyleLbl="node1" presStyleIdx="4" presStyleCnt="6" custRadScaleRad="108763" custRadScaleInc="115999">
        <dgm:presLayoutVars>
          <dgm:bulletEnabled val="1"/>
        </dgm:presLayoutVars>
      </dgm:prSet>
      <dgm:spPr/>
      <dgm:t>
        <a:bodyPr/>
        <a:lstStyle/>
        <a:p>
          <a:endParaRPr lang="en-US"/>
        </a:p>
      </dgm:t>
    </dgm:pt>
    <dgm:pt modelId="{19D02728-0081-4B48-AA6E-6D8B6202A9E2}" type="pres">
      <dgm:prSet presAssocID="{E84893F1-66E5-4225-84E4-2FFFE5921071}" presName="nodeFollowingNodes" presStyleLbl="node1" presStyleIdx="5" presStyleCnt="6" custRadScaleRad="107889" custRadScaleInc="-89203">
        <dgm:presLayoutVars>
          <dgm:bulletEnabled val="1"/>
        </dgm:presLayoutVars>
      </dgm:prSet>
      <dgm:spPr/>
      <dgm:t>
        <a:bodyPr/>
        <a:lstStyle/>
        <a:p>
          <a:endParaRPr lang="en-US"/>
        </a:p>
      </dgm:t>
    </dgm:pt>
  </dgm:ptLst>
  <dgm:cxnLst>
    <dgm:cxn modelId="{C70C6C5A-513C-4937-80F0-E781F65149B2}" type="presOf" srcId="{12F57ACE-7E97-4F09-A935-1DA674A8C26E}" destId="{C22F9207-D812-4F86-A2D4-9C1631B88F91}" srcOrd="0" destOrd="0" presId="urn:microsoft.com/office/officeart/2005/8/layout/cycle3"/>
    <dgm:cxn modelId="{FD6D8B45-9422-4B79-9197-A7AC0E731A75}" srcId="{2E7C2A6D-D90A-4E40-BB1C-77CB7E207A6A}" destId="{E84893F1-66E5-4225-84E4-2FFFE5921071}" srcOrd="5" destOrd="0" parTransId="{FC04D30C-6DF5-4260-B371-6642CA43D770}" sibTransId="{6C3F23C4-A35C-43DF-A64F-BCF69E22D50D}"/>
    <dgm:cxn modelId="{4B6862DD-5FDE-462D-AE09-33125C4E8447}" type="presOf" srcId="{EBF48064-9461-4734-B6B1-D38B5BF0447E}" destId="{6D593237-AFE1-4211-BF1A-3A10DF6A6107}" srcOrd="0" destOrd="0" presId="urn:microsoft.com/office/officeart/2005/8/layout/cycle3"/>
    <dgm:cxn modelId="{493FA3F1-CF8D-48EC-9C1F-335FC223D40D}" srcId="{2E7C2A6D-D90A-4E40-BB1C-77CB7E207A6A}" destId="{0976EF90-CBE3-4424-BCC7-C35177AFF044}" srcOrd="4" destOrd="0" parTransId="{AAAF1887-9CF5-4A9E-9C0C-69B5681D85CE}" sibTransId="{EEC2990A-2043-4F0F-B872-7753419B5160}"/>
    <dgm:cxn modelId="{3B7B9EE0-EBB1-4154-897A-CB0A9899C2DA}" srcId="{2E7C2A6D-D90A-4E40-BB1C-77CB7E207A6A}" destId="{12F57ACE-7E97-4F09-A935-1DA674A8C26E}" srcOrd="2" destOrd="0" parTransId="{59D333EE-CB12-4BD9-A752-DB50289A87AA}" sibTransId="{116C6CA4-5097-41C1-9DDB-046E23502A86}"/>
    <dgm:cxn modelId="{ACC09AD0-F53B-4ECF-86E3-DAE068B15D5B}" srcId="{2E7C2A6D-D90A-4E40-BB1C-77CB7E207A6A}" destId="{8F7C7886-23A8-4D88-92F0-04A9C3DA4FAD}" srcOrd="3" destOrd="0" parTransId="{0B89D302-86F7-4B3E-9A69-3C114A106D55}" sibTransId="{1952D3EB-3ECC-4FB3-9560-BEAABB0170E8}"/>
    <dgm:cxn modelId="{889B74D0-4624-4449-BCEB-B7C5D0745BDF}" srcId="{2E7C2A6D-D90A-4E40-BB1C-77CB7E207A6A}" destId="{2F4C4175-37F8-4D73-B067-B0AB573E755C}" srcOrd="0" destOrd="0" parTransId="{3743A193-C5D1-46B0-8F11-5985CBC40CF2}" sibTransId="{2300079A-E988-4C33-8BB4-2E62F39DF196}"/>
    <dgm:cxn modelId="{44EF254A-05EC-415F-80AF-2C062664842B}" type="presOf" srcId="{2E7C2A6D-D90A-4E40-BB1C-77CB7E207A6A}" destId="{E1CA34D8-630F-4D69-B921-5239D62D3753}" srcOrd="0" destOrd="0" presId="urn:microsoft.com/office/officeart/2005/8/layout/cycle3"/>
    <dgm:cxn modelId="{A8739862-C5B5-4956-8FC8-D52FC9BB945D}" type="presOf" srcId="{8F7C7886-23A8-4D88-92F0-04A9C3DA4FAD}" destId="{D50A4628-25A1-4E67-86EA-B07474E9BB7E}" srcOrd="0" destOrd="0" presId="urn:microsoft.com/office/officeart/2005/8/layout/cycle3"/>
    <dgm:cxn modelId="{0341CD76-BFCB-4E0E-86BE-4AF37B5649F4}" type="presOf" srcId="{0976EF90-CBE3-4424-BCC7-C35177AFF044}" destId="{6E65CF21-5369-4D7A-95C7-33D33FC9B0E0}" srcOrd="0" destOrd="0" presId="urn:microsoft.com/office/officeart/2005/8/layout/cycle3"/>
    <dgm:cxn modelId="{44C0A2D8-76D2-4D5E-AEB0-F8ED04CF561B}" srcId="{2E7C2A6D-D90A-4E40-BB1C-77CB7E207A6A}" destId="{EBF48064-9461-4734-B6B1-D38B5BF0447E}" srcOrd="1" destOrd="0" parTransId="{D8E06984-DD94-4356-BB49-2C9C3424C58A}" sibTransId="{8EB6104A-87E6-4931-92F7-DBD3B2D25C2F}"/>
    <dgm:cxn modelId="{435070B0-36B2-4DF3-B89B-6D523B86D9BD}" type="presOf" srcId="{E84893F1-66E5-4225-84E4-2FFFE5921071}" destId="{19D02728-0081-4B48-AA6E-6D8B6202A9E2}" srcOrd="0" destOrd="0" presId="urn:microsoft.com/office/officeart/2005/8/layout/cycle3"/>
    <dgm:cxn modelId="{BDA91B6F-90E3-4420-ACAD-3331DF3B2466}" type="presOf" srcId="{2F4C4175-37F8-4D73-B067-B0AB573E755C}" destId="{CEC03F93-431F-4CB8-AB98-7CF8D3553251}" srcOrd="0" destOrd="0" presId="urn:microsoft.com/office/officeart/2005/8/layout/cycle3"/>
    <dgm:cxn modelId="{293DA772-76C1-433C-8DC2-71D88FF9F20F}" type="presOf" srcId="{2300079A-E988-4C33-8BB4-2E62F39DF196}" destId="{898FCC44-2D09-48D1-95C9-8742DD18062C}" srcOrd="0" destOrd="0" presId="urn:microsoft.com/office/officeart/2005/8/layout/cycle3"/>
    <dgm:cxn modelId="{647173C0-0C9D-4D6B-88DF-971F3C2D06A0}" type="presParOf" srcId="{E1CA34D8-630F-4D69-B921-5239D62D3753}" destId="{A75E1D14-2459-4314-A2FF-32C56952BFFD}" srcOrd="0" destOrd="0" presId="urn:microsoft.com/office/officeart/2005/8/layout/cycle3"/>
    <dgm:cxn modelId="{5AE72E03-18F9-4F76-9565-298ABCE3EE6E}" type="presParOf" srcId="{A75E1D14-2459-4314-A2FF-32C56952BFFD}" destId="{CEC03F93-431F-4CB8-AB98-7CF8D3553251}" srcOrd="0" destOrd="0" presId="urn:microsoft.com/office/officeart/2005/8/layout/cycle3"/>
    <dgm:cxn modelId="{1554ABBA-1C1E-4010-974C-4B9F5D406C04}" type="presParOf" srcId="{A75E1D14-2459-4314-A2FF-32C56952BFFD}" destId="{898FCC44-2D09-48D1-95C9-8742DD18062C}" srcOrd="1" destOrd="0" presId="urn:microsoft.com/office/officeart/2005/8/layout/cycle3"/>
    <dgm:cxn modelId="{A3E53AAB-EA74-48A9-8010-A008644E8EB4}" type="presParOf" srcId="{A75E1D14-2459-4314-A2FF-32C56952BFFD}" destId="{6D593237-AFE1-4211-BF1A-3A10DF6A6107}" srcOrd="2" destOrd="0" presId="urn:microsoft.com/office/officeart/2005/8/layout/cycle3"/>
    <dgm:cxn modelId="{D99BBEDD-E379-4F05-BD11-9AA7560D1766}" type="presParOf" srcId="{A75E1D14-2459-4314-A2FF-32C56952BFFD}" destId="{C22F9207-D812-4F86-A2D4-9C1631B88F91}" srcOrd="3" destOrd="0" presId="urn:microsoft.com/office/officeart/2005/8/layout/cycle3"/>
    <dgm:cxn modelId="{FABD0ADD-34F9-4848-974A-CABEEB4BC610}" type="presParOf" srcId="{A75E1D14-2459-4314-A2FF-32C56952BFFD}" destId="{D50A4628-25A1-4E67-86EA-B07474E9BB7E}" srcOrd="4" destOrd="0" presId="urn:microsoft.com/office/officeart/2005/8/layout/cycle3"/>
    <dgm:cxn modelId="{2183062E-47A0-4074-BDEA-71A0F8E63CCC}" type="presParOf" srcId="{A75E1D14-2459-4314-A2FF-32C56952BFFD}" destId="{6E65CF21-5369-4D7A-95C7-33D33FC9B0E0}" srcOrd="5" destOrd="0" presId="urn:microsoft.com/office/officeart/2005/8/layout/cycle3"/>
    <dgm:cxn modelId="{0A172086-2B15-4F09-BA4D-AE230BEBA417}" type="presParOf" srcId="{A75E1D14-2459-4314-A2FF-32C56952BFFD}" destId="{19D02728-0081-4B48-AA6E-6D8B6202A9E2}"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4D63190-354F-4AA9-B50B-011B9721636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C6B2B255-974A-48D3-A1FF-2C5CDCF02950}">
      <dgm:prSet phldrT="[Text]" custT="1"/>
      <dgm:spPr>
        <a:solidFill>
          <a:schemeClr val="accent3"/>
        </a:solidFill>
      </dgm:spPr>
      <dgm:t>
        <a:bodyPr/>
        <a:lstStyle/>
        <a:p>
          <a:r>
            <a:rPr lang="en-US" sz="2000" dirty="0">
              <a:solidFill>
                <a:schemeClr val="tx1"/>
              </a:solidFill>
            </a:rPr>
            <a:t>Fluency Practice</a:t>
          </a:r>
        </a:p>
      </dgm:t>
    </dgm:pt>
    <dgm:pt modelId="{E15346D5-8AEF-4E9F-B7C6-9E8319FAD66F}" type="parTrans" cxnId="{7207C67A-D120-462D-9AD2-26A6EC63418A}">
      <dgm:prSet/>
      <dgm:spPr/>
      <dgm:t>
        <a:bodyPr/>
        <a:lstStyle/>
        <a:p>
          <a:endParaRPr lang="en-US"/>
        </a:p>
      </dgm:t>
    </dgm:pt>
    <dgm:pt modelId="{5F56A02F-2AA2-419B-98A3-989AE60EBCE9}" type="sibTrans" cxnId="{7207C67A-D120-462D-9AD2-26A6EC63418A}">
      <dgm:prSet/>
      <dgm:spPr/>
      <dgm:t>
        <a:bodyPr/>
        <a:lstStyle/>
        <a:p>
          <a:endParaRPr lang="en-US"/>
        </a:p>
      </dgm:t>
    </dgm:pt>
    <dgm:pt modelId="{AA3DFAE0-EFE4-432A-871A-19FF3A8BF81B}">
      <dgm:prSet phldrT="[Text]"/>
      <dgm:spPr/>
      <dgm:t>
        <a:bodyPr/>
        <a:lstStyle/>
        <a:p>
          <a:r>
            <a:rPr lang="en-US" dirty="0"/>
            <a:t>Whole Class Choral Reading</a:t>
          </a:r>
        </a:p>
      </dgm:t>
    </dgm:pt>
    <dgm:pt modelId="{4089CD99-4B42-46FE-9F49-378430950F96}" type="parTrans" cxnId="{A3484BA1-FFD2-4084-9028-8CB52041DE37}">
      <dgm:prSet/>
      <dgm:spPr/>
      <dgm:t>
        <a:bodyPr/>
        <a:lstStyle/>
        <a:p>
          <a:endParaRPr lang="en-US"/>
        </a:p>
      </dgm:t>
    </dgm:pt>
    <dgm:pt modelId="{EE9F2D20-6ACA-428F-BAA3-1349CD687285}" type="sibTrans" cxnId="{A3484BA1-FFD2-4084-9028-8CB52041DE37}">
      <dgm:prSet/>
      <dgm:spPr/>
      <dgm:t>
        <a:bodyPr/>
        <a:lstStyle/>
        <a:p>
          <a:endParaRPr lang="en-US"/>
        </a:p>
      </dgm:t>
    </dgm:pt>
    <dgm:pt modelId="{17EA943E-4D47-4FDC-9360-E5E0FE9B3B83}">
      <dgm:prSet phldrT="[Text]" custT="1"/>
      <dgm:spPr>
        <a:solidFill>
          <a:schemeClr val="accent2"/>
        </a:solidFill>
      </dgm:spPr>
      <dgm:t>
        <a:bodyPr/>
        <a:lstStyle/>
        <a:p>
          <a:r>
            <a:rPr lang="en-US" sz="1800" dirty="0">
              <a:solidFill>
                <a:schemeClr val="tx1"/>
              </a:solidFill>
            </a:rPr>
            <a:t>Word Work (</a:t>
          </a:r>
          <a:r>
            <a:rPr lang="en-US" sz="1500" dirty="0">
              <a:solidFill>
                <a:schemeClr val="tx1"/>
              </a:solidFill>
            </a:rPr>
            <a:t>PA, Phonics, and Vocabulary</a:t>
          </a:r>
          <a:r>
            <a:rPr lang="en-US" sz="1800" dirty="0">
              <a:solidFill>
                <a:schemeClr val="tx1"/>
              </a:solidFill>
            </a:rPr>
            <a:t>) </a:t>
          </a:r>
        </a:p>
      </dgm:t>
    </dgm:pt>
    <dgm:pt modelId="{31B9399D-93E7-4450-9A7B-43730D799ECD}" type="parTrans" cxnId="{C8F087AE-9262-4131-BCA1-A7D658FC1DD7}">
      <dgm:prSet/>
      <dgm:spPr/>
      <dgm:t>
        <a:bodyPr/>
        <a:lstStyle/>
        <a:p>
          <a:endParaRPr lang="en-US"/>
        </a:p>
      </dgm:t>
    </dgm:pt>
    <dgm:pt modelId="{4AC3C055-78B7-4FD9-9C8C-543D8A71E963}" type="sibTrans" cxnId="{C8F087AE-9262-4131-BCA1-A7D658FC1DD7}">
      <dgm:prSet/>
      <dgm:spPr/>
      <dgm:t>
        <a:bodyPr/>
        <a:lstStyle/>
        <a:p>
          <a:endParaRPr lang="en-US"/>
        </a:p>
      </dgm:t>
    </dgm:pt>
    <dgm:pt modelId="{0490D5F4-D84E-4368-AC5E-23E00E41BD3C}">
      <dgm:prSet phldrT="[Text]" custT="1"/>
      <dgm:spPr>
        <a:solidFill>
          <a:schemeClr val="accent4"/>
        </a:solidFill>
      </dgm:spPr>
      <dgm:t>
        <a:bodyPr/>
        <a:lstStyle/>
        <a:p>
          <a:endParaRPr lang="en-US" sz="2000" dirty="0"/>
        </a:p>
        <a:p>
          <a:r>
            <a:rPr lang="en-US" sz="2000" dirty="0">
              <a:solidFill>
                <a:schemeClr val="tx1"/>
              </a:solidFill>
            </a:rPr>
            <a:t>Refining Reading (R</a:t>
          </a:r>
          <a:r>
            <a:rPr lang="en-US" sz="2000" dirty="0">
              <a:solidFill>
                <a:schemeClr val="tx1"/>
              </a:solidFill>
              <a:latin typeface="Times New Roman"/>
              <a:cs typeface="Times New Roman"/>
            </a:rPr>
            <a:t>²</a:t>
          </a:r>
          <a:r>
            <a:rPr lang="en-US" sz="2000" dirty="0">
              <a:solidFill>
                <a:schemeClr val="tx1"/>
              </a:solidFill>
            </a:rPr>
            <a:t>)</a:t>
          </a:r>
        </a:p>
        <a:p>
          <a:r>
            <a:rPr lang="en-US" sz="2000" dirty="0">
              <a:solidFill>
                <a:schemeClr val="tx1"/>
              </a:solidFill>
            </a:rPr>
            <a:t>Time</a:t>
          </a:r>
        </a:p>
      </dgm:t>
    </dgm:pt>
    <dgm:pt modelId="{AAC56B07-0C39-4153-B234-CD3864F0164C}" type="parTrans" cxnId="{41093523-B812-48A6-B9A9-3EFFD448EC61}">
      <dgm:prSet/>
      <dgm:spPr/>
      <dgm:t>
        <a:bodyPr/>
        <a:lstStyle/>
        <a:p>
          <a:endParaRPr lang="en-US"/>
        </a:p>
      </dgm:t>
    </dgm:pt>
    <dgm:pt modelId="{424884FC-B2F7-49CA-85B0-753C23F2023D}" type="sibTrans" cxnId="{41093523-B812-48A6-B9A9-3EFFD448EC61}">
      <dgm:prSet/>
      <dgm:spPr/>
      <dgm:t>
        <a:bodyPr/>
        <a:lstStyle/>
        <a:p>
          <a:endParaRPr lang="en-US"/>
        </a:p>
      </dgm:t>
    </dgm:pt>
    <dgm:pt modelId="{6947345F-1DAC-4EC7-81E0-5415D6B8505B}">
      <dgm:prSet phldrT="[Text]"/>
      <dgm:spPr/>
      <dgm:t>
        <a:bodyPr/>
        <a:lstStyle/>
        <a:p>
          <a:r>
            <a:rPr lang="en-US" dirty="0"/>
            <a:t>Guided Reading</a:t>
          </a:r>
        </a:p>
      </dgm:t>
    </dgm:pt>
    <dgm:pt modelId="{871A9F07-A9A9-4EBB-AA46-2AE455226A0B}" type="parTrans" cxnId="{A68A5AF4-F48E-46A9-A3F5-EE1EFB79FDB6}">
      <dgm:prSet/>
      <dgm:spPr/>
      <dgm:t>
        <a:bodyPr/>
        <a:lstStyle/>
        <a:p>
          <a:endParaRPr lang="en-US"/>
        </a:p>
      </dgm:t>
    </dgm:pt>
    <dgm:pt modelId="{FC3DDBCB-F437-448B-BAB7-0AD4025B2BD6}" type="sibTrans" cxnId="{A68A5AF4-F48E-46A9-A3F5-EE1EFB79FDB6}">
      <dgm:prSet/>
      <dgm:spPr/>
      <dgm:t>
        <a:bodyPr/>
        <a:lstStyle/>
        <a:p>
          <a:endParaRPr lang="en-US"/>
        </a:p>
      </dgm:t>
    </dgm:pt>
    <dgm:pt modelId="{F5F9F27C-7551-44FF-9498-E9623D2F95CF}">
      <dgm:prSet phldrT="[Text]" custT="1"/>
      <dgm:spPr>
        <a:solidFill>
          <a:schemeClr val="accent5"/>
        </a:solidFill>
      </dgm:spPr>
      <dgm:t>
        <a:bodyPr/>
        <a:lstStyle/>
        <a:p>
          <a:r>
            <a:rPr lang="en-US" sz="1200" dirty="0">
              <a:solidFill>
                <a:schemeClr val="tx1"/>
              </a:solidFill>
            </a:rPr>
            <a:t>Comprehension </a:t>
          </a:r>
        </a:p>
      </dgm:t>
    </dgm:pt>
    <dgm:pt modelId="{B27AF8CC-6CC9-49FE-A97D-22389DBDF8A6}" type="parTrans" cxnId="{74121B28-F1AC-48AF-AB71-CFD034A8DE00}">
      <dgm:prSet/>
      <dgm:spPr/>
      <dgm:t>
        <a:bodyPr/>
        <a:lstStyle/>
        <a:p>
          <a:endParaRPr lang="en-US"/>
        </a:p>
      </dgm:t>
    </dgm:pt>
    <dgm:pt modelId="{684AA293-DE60-4F71-8A5A-7E269126D2F4}" type="sibTrans" cxnId="{74121B28-F1AC-48AF-AB71-CFD034A8DE00}">
      <dgm:prSet/>
      <dgm:spPr/>
      <dgm:t>
        <a:bodyPr/>
        <a:lstStyle/>
        <a:p>
          <a:endParaRPr lang="en-US"/>
        </a:p>
      </dgm:t>
    </dgm:pt>
    <dgm:pt modelId="{798F1780-0B00-42BD-8093-54093EC05B57}">
      <dgm:prSet phldrT="[Text]"/>
      <dgm:spPr/>
      <dgm:t>
        <a:bodyPr/>
        <a:lstStyle/>
        <a:p>
          <a:r>
            <a:rPr lang="en-US" dirty="0"/>
            <a:t>Mini lesson</a:t>
          </a:r>
        </a:p>
      </dgm:t>
    </dgm:pt>
    <dgm:pt modelId="{A9293ECA-CB4C-40AA-ABA9-6EEA86BE301B}" type="parTrans" cxnId="{A466108D-AEEB-4EE5-B392-2291A7F82590}">
      <dgm:prSet/>
      <dgm:spPr/>
      <dgm:t>
        <a:bodyPr/>
        <a:lstStyle/>
        <a:p>
          <a:endParaRPr lang="en-US"/>
        </a:p>
      </dgm:t>
    </dgm:pt>
    <dgm:pt modelId="{715E6647-DAD6-4F30-894A-C077168F9FDE}" type="sibTrans" cxnId="{A466108D-AEEB-4EE5-B392-2291A7F82590}">
      <dgm:prSet/>
      <dgm:spPr/>
      <dgm:t>
        <a:bodyPr/>
        <a:lstStyle/>
        <a:p>
          <a:endParaRPr lang="en-US"/>
        </a:p>
      </dgm:t>
    </dgm:pt>
    <dgm:pt modelId="{232878EC-7D69-41A7-B5F5-23AB9A62F16B}">
      <dgm:prSet phldrT="[Text]"/>
      <dgm:spPr/>
      <dgm:t>
        <a:bodyPr/>
        <a:lstStyle/>
        <a:p>
          <a:r>
            <a:rPr lang="en-US" dirty="0"/>
            <a:t>Differentiated fluency practice</a:t>
          </a:r>
        </a:p>
      </dgm:t>
    </dgm:pt>
    <dgm:pt modelId="{7D427CC7-2E70-48E3-9023-C376C3A5D71B}" type="parTrans" cxnId="{F542698D-8EF9-4533-A2E0-E065CE6E7D97}">
      <dgm:prSet/>
      <dgm:spPr/>
      <dgm:t>
        <a:bodyPr/>
        <a:lstStyle/>
        <a:p>
          <a:endParaRPr lang="en-US"/>
        </a:p>
      </dgm:t>
    </dgm:pt>
    <dgm:pt modelId="{6952CA28-E282-45C4-BB4E-43FA057EB18C}" type="sibTrans" cxnId="{F542698D-8EF9-4533-A2E0-E065CE6E7D97}">
      <dgm:prSet/>
      <dgm:spPr/>
      <dgm:t>
        <a:bodyPr/>
        <a:lstStyle/>
        <a:p>
          <a:endParaRPr lang="en-US"/>
        </a:p>
      </dgm:t>
    </dgm:pt>
    <dgm:pt modelId="{948D7944-47EF-48D4-906F-58A70505FC0F}">
      <dgm:prSet phldrT="[Text]"/>
      <dgm:spPr/>
      <dgm:t>
        <a:bodyPr/>
        <a:lstStyle/>
        <a:p>
          <a:r>
            <a:rPr lang="en-US" dirty="0"/>
            <a:t>Independent reading </a:t>
          </a:r>
        </a:p>
      </dgm:t>
    </dgm:pt>
    <dgm:pt modelId="{10E04433-41BD-4482-8B33-A08334CD52F1}" type="parTrans" cxnId="{087BA629-A154-4D55-AC51-C172D654EB6A}">
      <dgm:prSet/>
      <dgm:spPr/>
      <dgm:t>
        <a:bodyPr/>
        <a:lstStyle/>
        <a:p>
          <a:endParaRPr lang="en-US"/>
        </a:p>
      </dgm:t>
    </dgm:pt>
    <dgm:pt modelId="{A01ABBAD-38E1-4F59-9EC9-E13A518B490E}" type="sibTrans" cxnId="{087BA629-A154-4D55-AC51-C172D654EB6A}">
      <dgm:prSet/>
      <dgm:spPr/>
      <dgm:t>
        <a:bodyPr/>
        <a:lstStyle/>
        <a:p>
          <a:endParaRPr lang="en-US"/>
        </a:p>
      </dgm:t>
    </dgm:pt>
    <dgm:pt modelId="{539E191F-0BB2-46E4-8F50-120EB2270678}">
      <dgm:prSet phldrT="[Text]"/>
      <dgm:spPr/>
      <dgm:t>
        <a:bodyPr/>
        <a:lstStyle/>
        <a:p>
          <a:r>
            <a:rPr lang="en-US" dirty="0"/>
            <a:t>Mini Lesson</a:t>
          </a:r>
        </a:p>
      </dgm:t>
    </dgm:pt>
    <dgm:pt modelId="{F2F6229E-6529-447D-A3EB-EC5015BCE7F1}" type="parTrans" cxnId="{48B05842-CD9C-4DDC-8C5B-8BB4FD510A71}">
      <dgm:prSet/>
      <dgm:spPr/>
      <dgm:t>
        <a:bodyPr/>
        <a:lstStyle/>
        <a:p>
          <a:endParaRPr lang="en-US"/>
        </a:p>
      </dgm:t>
    </dgm:pt>
    <dgm:pt modelId="{119285FF-8729-4640-9893-AB2AD8D2D781}" type="sibTrans" cxnId="{48B05842-CD9C-4DDC-8C5B-8BB4FD510A71}">
      <dgm:prSet/>
      <dgm:spPr/>
      <dgm:t>
        <a:bodyPr/>
        <a:lstStyle/>
        <a:p>
          <a:endParaRPr lang="en-US"/>
        </a:p>
      </dgm:t>
    </dgm:pt>
    <dgm:pt modelId="{8CE2C64A-8AEF-4BED-B49E-5157B2484FD7}">
      <dgm:prSet phldrT="[Text]"/>
      <dgm:spPr/>
      <dgm:t>
        <a:bodyPr/>
        <a:lstStyle/>
        <a:p>
          <a:r>
            <a:rPr lang="en-US" dirty="0"/>
            <a:t> Differentiated word work practice</a:t>
          </a:r>
        </a:p>
      </dgm:t>
    </dgm:pt>
    <dgm:pt modelId="{1E826D00-92ED-4C8C-A9DE-E812350BE989}" type="parTrans" cxnId="{525EBDDD-096A-4741-9E92-856E17E24FF1}">
      <dgm:prSet/>
      <dgm:spPr/>
      <dgm:t>
        <a:bodyPr/>
        <a:lstStyle/>
        <a:p>
          <a:endParaRPr lang="en-US"/>
        </a:p>
      </dgm:t>
    </dgm:pt>
    <dgm:pt modelId="{9F4F7F37-1906-4D56-8ABE-1C4F217DF6D0}" type="sibTrans" cxnId="{525EBDDD-096A-4741-9E92-856E17E24FF1}">
      <dgm:prSet/>
      <dgm:spPr/>
      <dgm:t>
        <a:bodyPr/>
        <a:lstStyle/>
        <a:p>
          <a:endParaRPr lang="en-US"/>
        </a:p>
      </dgm:t>
    </dgm:pt>
    <dgm:pt modelId="{BD0859A0-7B99-4E8B-81AF-13A2F04C0727}">
      <dgm:prSet phldrT="[Text]"/>
      <dgm:spPr/>
      <dgm:t>
        <a:bodyPr/>
        <a:lstStyle/>
        <a:p>
          <a:r>
            <a:rPr lang="en-US" dirty="0"/>
            <a:t>Read aloud/think aloud</a:t>
          </a:r>
        </a:p>
      </dgm:t>
    </dgm:pt>
    <dgm:pt modelId="{EEDA9F5C-2965-4F1B-A927-77AF74428CB5}" type="parTrans" cxnId="{967C13FC-A48E-4CF7-B8BE-097339F805D6}">
      <dgm:prSet/>
      <dgm:spPr/>
      <dgm:t>
        <a:bodyPr/>
        <a:lstStyle/>
        <a:p>
          <a:endParaRPr lang="en-US"/>
        </a:p>
      </dgm:t>
    </dgm:pt>
    <dgm:pt modelId="{9CF02FB0-035D-46E5-A889-9A602B75B7B3}" type="sibTrans" cxnId="{967C13FC-A48E-4CF7-B8BE-097339F805D6}">
      <dgm:prSet/>
      <dgm:spPr/>
      <dgm:t>
        <a:bodyPr/>
        <a:lstStyle/>
        <a:p>
          <a:endParaRPr lang="en-US"/>
        </a:p>
      </dgm:t>
    </dgm:pt>
    <dgm:pt modelId="{8C255707-E1E6-4DC5-9FC0-3164AFD01C0F}">
      <dgm:prSet phldrT="[Text]"/>
      <dgm:spPr/>
      <dgm:t>
        <a:bodyPr/>
        <a:lstStyle/>
        <a:p>
          <a:r>
            <a:rPr lang="en-US" dirty="0"/>
            <a:t>Literature and informational standards</a:t>
          </a:r>
        </a:p>
      </dgm:t>
    </dgm:pt>
    <dgm:pt modelId="{08F71F6D-1AF7-46DA-8684-BE640D93B3E8}" type="parTrans" cxnId="{0784A9C6-6D4E-4CEF-AB4E-A71E88AAFF09}">
      <dgm:prSet/>
      <dgm:spPr/>
      <dgm:t>
        <a:bodyPr/>
        <a:lstStyle/>
        <a:p>
          <a:endParaRPr lang="en-US"/>
        </a:p>
      </dgm:t>
    </dgm:pt>
    <dgm:pt modelId="{BA8544F5-C1C3-4382-9509-845823793045}" type="sibTrans" cxnId="{0784A9C6-6D4E-4CEF-AB4E-A71E88AAFF09}">
      <dgm:prSet/>
      <dgm:spPr/>
      <dgm:t>
        <a:bodyPr/>
        <a:lstStyle/>
        <a:p>
          <a:endParaRPr lang="en-US"/>
        </a:p>
      </dgm:t>
    </dgm:pt>
    <dgm:pt modelId="{A9B62E56-D80E-46C2-8199-0D454495EF60}">
      <dgm:prSet phldrT="[Text]"/>
      <dgm:spPr/>
      <dgm:t>
        <a:bodyPr/>
        <a:lstStyle/>
        <a:p>
          <a:r>
            <a:rPr lang="en-US" dirty="0"/>
            <a:t>Writing about your Reading</a:t>
          </a:r>
        </a:p>
      </dgm:t>
    </dgm:pt>
    <dgm:pt modelId="{474C8B7D-3035-46A8-8F33-E5D6B4EDB21F}" type="parTrans" cxnId="{E8F918C1-EEDA-43E7-87BE-3BE50DA3B0DD}">
      <dgm:prSet/>
      <dgm:spPr/>
      <dgm:t>
        <a:bodyPr/>
        <a:lstStyle/>
        <a:p>
          <a:endParaRPr lang="en-US"/>
        </a:p>
      </dgm:t>
    </dgm:pt>
    <dgm:pt modelId="{78A09E30-E07D-4E94-9BB4-A2630F9D1CFE}" type="sibTrans" cxnId="{E8F918C1-EEDA-43E7-87BE-3BE50DA3B0DD}">
      <dgm:prSet/>
      <dgm:spPr/>
      <dgm:t>
        <a:bodyPr/>
        <a:lstStyle/>
        <a:p>
          <a:endParaRPr lang="en-US"/>
        </a:p>
      </dgm:t>
    </dgm:pt>
    <dgm:pt modelId="{7A83D0A3-1052-436D-BF7B-3340E0F60B51}">
      <dgm:prSet phldrT="[Text]"/>
      <dgm:spPr/>
      <dgm:t>
        <a:bodyPr/>
        <a:lstStyle/>
        <a:p>
          <a:r>
            <a:rPr lang="en-US" dirty="0"/>
            <a:t>Shared Reading</a:t>
          </a:r>
        </a:p>
      </dgm:t>
    </dgm:pt>
    <dgm:pt modelId="{081D610B-C8E5-4164-9C0E-9749B3A913E8}" type="parTrans" cxnId="{A6CCD6B6-76A5-4FFA-A5DA-7F76664D138F}">
      <dgm:prSet/>
      <dgm:spPr/>
      <dgm:t>
        <a:bodyPr/>
        <a:lstStyle/>
        <a:p>
          <a:endParaRPr lang="en-US"/>
        </a:p>
      </dgm:t>
    </dgm:pt>
    <dgm:pt modelId="{A5C06CE2-69E2-445E-B022-B02819CA2D1F}" type="sibTrans" cxnId="{A6CCD6B6-76A5-4FFA-A5DA-7F76664D138F}">
      <dgm:prSet/>
      <dgm:spPr/>
      <dgm:t>
        <a:bodyPr/>
        <a:lstStyle/>
        <a:p>
          <a:endParaRPr lang="en-US"/>
        </a:p>
      </dgm:t>
    </dgm:pt>
    <dgm:pt modelId="{AFB5D755-3CC4-42AC-BF76-ADC9947A8A50}">
      <dgm:prSet phldrT="[Text]"/>
      <dgm:spPr/>
      <dgm:t>
        <a:bodyPr/>
        <a:lstStyle/>
        <a:p>
          <a:r>
            <a:rPr lang="en-US" dirty="0"/>
            <a:t>Closure/Share time</a:t>
          </a:r>
        </a:p>
      </dgm:t>
    </dgm:pt>
    <dgm:pt modelId="{B3A179AC-F6EF-438F-9630-70B5DD2C821B}" type="parTrans" cxnId="{1940245F-E076-438E-BF19-551B9B78DFCC}">
      <dgm:prSet/>
      <dgm:spPr/>
      <dgm:t>
        <a:bodyPr/>
        <a:lstStyle/>
        <a:p>
          <a:endParaRPr lang="en-US"/>
        </a:p>
      </dgm:t>
    </dgm:pt>
    <dgm:pt modelId="{CD17A7D6-4497-4D7D-BFB6-AF38EACC54D9}" type="sibTrans" cxnId="{1940245F-E076-438E-BF19-551B9B78DFCC}">
      <dgm:prSet/>
      <dgm:spPr/>
      <dgm:t>
        <a:bodyPr/>
        <a:lstStyle/>
        <a:p>
          <a:endParaRPr lang="en-US"/>
        </a:p>
      </dgm:t>
    </dgm:pt>
    <dgm:pt modelId="{AAE7FDAF-1AAB-422C-BA03-10AB96B23BA2}">
      <dgm:prSet phldrT="[Text]"/>
      <dgm:spPr/>
      <dgm:t>
        <a:bodyPr/>
        <a:lstStyle/>
        <a:p>
          <a:r>
            <a:rPr lang="en-US" dirty="0"/>
            <a:t> Closure/Share time</a:t>
          </a:r>
        </a:p>
      </dgm:t>
    </dgm:pt>
    <dgm:pt modelId="{C60EDECA-973C-48FD-8C19-E0F95C8FABAB}" type="parTrans" cxnId="{7557D0CA-8D76-4FF1-BACF-3A1A7D4AB4A2}">
      <dgm:prSet/>
      <dgm:spPr/>
      <dgm:t>
        <a:bodyPr/>
        <a:lstStyle/>
        <a:p>
          <a:endParaRPr lang="en-US"/>
        </a:p>
      </dgm:t>
    </dgm:pt>
    <dgm:pt modelId="{C541ACB9-2B32-4E9A-B924-3BEE00E7D4C0}" type="sibTrans" cxnId="{7557D0CA-8D76-4FF1-BACF-3A1A7D4AB4A2}">
      <dgm:prSet/>
      <dgm:spPr/>
      <dgm:t>
        <a:bodyPr/>
        <a:lstStyle/>
        <a:p>
          <a:endParaRPr lang="en-US"/>
        </a:p>
      </dgm:t>
    </dgm:pt>
    <dgm:pt modelId="{A396FFD2-89B6-4576-9963-C303D5855532}">
      <dgm:prSet phldrT="[Text]"/>
      <dgm:spPr/>
      <dgm:t>
        <a:bodyPr/>
        <a:lstStyle/>
        <a:p>
          <a:r>
            <a:rPr lang="en-US" dirty="0"/>
            <a:t> Closure/Share time</a:t>
          </a:r>
        </a:p>
      </dgm:t>
    </dgm:pt>
    <dgm:pt modelId="{DE8F98BF-268E-4FB4-BDA2-E1BA129A006F}" type="parTrans" cxnId="{EC3D1BC1-ECF6-4387-A389-8D4E3D93FA60}">
      <dgm:prSet/>
      <dgm:spPr/>
      <dgm:t>
        <a:bodyPr/>
        <a:lstStyle/>
        <a:p>
          <a:endParaRPr lang="en-US"/>
        </a:p>
      </dgm:t>
    </dgm:pt>
    <dgm:pt modelId="{6EC507CE-F569-42EB-88F7-A46919737384}" type="sibTrans" cxnId="{EC3D1BC1-ECF6-4387-A389-8D4E3D93FA60}">
      <dgm:prSet/>
      <dgm:spPr/>
      <dgm:t>
        <a:bodyPr/>
        <a:lstStyle/>
        <a:p>
          <a:endParaRPr lang="en-US"/>
        </a:p>
      </dgm:t>
    </dgm:pt>
    <dgm:pt modelId="{49F660B3-86E6-40E5-9A62-679E3878AC76}">
      <dgm:prSet phldrT="[Text]"/>
      <dgm:spPr/>
      <dgm:t>
        <a:bodyPr/>
        <a:lstStyle/>
        <a:p>
          <a:r>
            <a:rPr lang="en-US" dirty="0"/>
            <a:t>Closure/Share time</a:t>
          </a:r>
        </a:p>
      </dgm:t>
    </dgm:pt>
    <dgm:pt modelId="{B0C92BC0-ED50-4EE3-819A-2F1E91D37DB9}" type="parTrans" cxnId="{C81E21D0-D601-4E31-9DA7-C662F2A09294}">
      <dgm:prSet/>
      <dgm:spPr/>
      <dgm:t>
        <a:bodyPr/>
        <a:lstStyle/>
        <a:p>
          <a:endParaRPr lang="en-US"/>
        </a:p>
      </dgm:t>
    </dgm:pt>
    <dgm:pt modelId="{B2801529-AB06-42C2-B85E-406E0BC61C8B}" type="sibTrans" cxnId="{C81E21D0-D601-4E31-9DA7-C662F2A09294}">
      <dgm:prSet/>
      <dgm:spPr/>
      <dgm:t>
        <a:bodyPr/>
        <a:lstStyle/>
        <a:p>
          <a:endParaRPr lang="en-US"/>
        </a:p>
      </dgm:t>
    </dgm:pt>
    <dgm:pt modelId="{E10F7585-F607-45B6-ABC4-D0BBA73176F7}">
      <dgm:prSet phldrT="[Text]"/>
      <dgm:spPr/>
      <dgm:t>
        <a:bodyPr/>
        <a:lstStyle/>
        <a:p>
          <a:r>
            <a:rPr lang="en-US" dirty="0"/>
            <a:t> 5-10% of allocated time</a:t>
          </a:r>
        </a:p>
      </dgm:t>
    </dgm:pt>
    <dgm:pt modelId="{E427C619-0CE1-4BDF-8EA2-F1A4AC8B8D92}" type="parTrans" cxnId="{24BE868C-52C0-418C-B611-8BB97E54960A}">
      <dgm:prSet/>
      <dgm:spPr/>
      <dgm:t>
        <a:bodyPr/>
        <a:lstStyle/>
        <a:p>
          <a:endParaRPr lang="en-US"/>
        </a:p>
      </dgm:t>
    </dgm:pt>
    <dgm:pt modelId="{69C8902F-CE22-43B2-8949-F38B741FD4AE}" type="sibTrans" cxnId="{24BE868C-52C0-418C-B611-8BB97E54960A}">
      <dgm:prSet/>
      <dgm:spPr/>
      <dgm:t>
        <a:bodyPr/>
        <a:lstStyle/>
        <a:p>
          <a:endParaRPr lang="en-US"/>
        </a:p>
      </dgm:t>
    </dgm:pt>
    <dgm:pt modelId="{33130A36-331D-492B-A2B9-3B035E5C3AEA}">
      <dgm:prSet phldrT="[Text]"/>
      <dgm:spPr/>
      <dgm:t>
        <a:bodyPr/>
        <a:lstStyle/>
        <a:p>
          <a:r>
            <a:rPr lang="en-US" dirty="0"/>
            <a:t>20-40% of allocated time</a:t>
          </a:r>
        </a:p>
      </dgm:t>
    </dgm:pt>
    <dgm:pt modelId="{218233BD-D553-4B79-AC93-2AEE4BB0173B}" type="parTrans" cxnId="{88B9BE0D-6645-4187-8F47-5C090B83931B}">
      <dgm:prSet/>
      <dgm:spPr/>
      <dgm:t>
        <a:bodyPr/>
        <a:lstStyle/>
        <a:p>
          <a:endParaRPr lang="en-US"/>
        </a:p>
      </dgm:t>
    </dgm:pt>
    <dgm:pt modelId="{F8E67C82-BC29-4E60-9AA6-9E99116BFBDD}" type="sibTrans" cxnId="{88B9BE0D-6645-4187-8F47-5C090B83931B}">
      <dgm:prSet/>
      <dgm:spPr/>
      <dgm:t>
        <a:bodyPr/>
        <a:lstStyle/>
        <a:p>
          <a:endParaRPr lang="en-US"/>
        </a:p>
      </dgm:t>
    </dgm:pt>
    <dgm:pt modelId="{DA176B0F-C08A-4A33-89C2-CF9DB2BC5B85}" type="pres">
      <dgm:prSet presAssocID="{54D63190-354F-4AA9-B50B-011B9721636D}" presName="cycleMatrixDiagram" presStyleCnt="0">
        <dgm:presLayoutVars>
          <dgm:chMax val="1"/>
          <dgm:dir/>
          <dgm:animLvl val="lvl"/>
          <dgm:resizeHandles val="exact"/>
        </dgm:presLayoutVars>
      </dgm:prSet>
      <dgm:spPr/>
      <dgm:t>
        <a:bodyPr/>
        <a:lstStyle/>
        <a:p>
          <a:endParaRPr lang="en-US"/>
        </a:p>
      </dgm:t>
    </dgm:pt>
    <dgm:pt modelId="{06F6C33B-5A81-489A-A7F5-719B06A90630}" type="pres">
      <dgm:prSet presAssocID="{54D63190-354F-4AA9-B50B-011B9721636D}" presName="children" presStyleCnt="0"/>
      <dgm:spPr/>
    </dgm:pt>
    <dgm:pt modelId="{7613BD8D-6558-4905-B434-CA174F40649A}" type="pres">
      <dgm:prSet presAssocID="{54D63190-354F-4AA9-B50B-011B9721636D}" presName="child1group" presStyleCnt="0"/>
      <dgm:spPr/>
    </dgm:pt>
    <dgm:pt modelId="{97EBBB09-C605-428E-B4D5-5D341D722D1B}" type="pres">
      <dgm:prSet presAssocID="{54D63190-354F-4AA9-B50B-011B9721636D}" presName="child1" presStyleLbl="bgAcc1" presStyleIdx="0" presStyleCnt="4" custLinFactNeighborX="-8683" custLinFactNeighborY="-1586"/>
      <dgm:spPr/>
      <dgm:t>
        <a:bodyPr/>
        <a:lstStyle/>
        <a:p>
          <a:endParaRPr lang="en-US"/>
        </a:p>
      </dgm:t>
    </dgm:pt>
    <dgm:pt modelId="{0CCA811F-7182-44F5-93A8-A6E5CF43FBDD}" type="pres">
      <dgm:prSet presAssocID="{54D63190-354F-4AA9-B50B-011B9721636D}" presName="child1Text" presStyleLbl="bgAcc1" presStyleIdx="0" presStyleCnt="4">
        <dgm:presLayoutVars>
          <dgm:bulletEnabled val="1"/>
        </dgm:presLayoutVars>
      </dgm:prSet>
      <dgm:spPr/>
      <dgm:t>
        <a:bodyPr/>
        <a:lstStyle/>
        <a:p>
          <a:endParaRPr lang="en-US"/>
        </a:p>
      </dgm:t>
    </dgm:pt>
    <dgm:pt modelId="{59B2E1D2-C2A9-458B-A4C3-D6853729E027}" type="pres">
      <dgm:prSet presAssocID="{54D63190-354F-4AA9-B50B-011B9721636D}" presName="child2group" presStyleCnt="0"/>
      <dgm:spPr/>
    </dgm:pt>
    <dgm:pt modelId="{B0277768-1483-4A2D-B842-BCD6A2F32ED4}" type="pres">
      <dgm:prSet presAssocID="{54D63190-354F-4AA9-B50B-011B9721636D}" presName="child2" presStyleLbl="bgAcc1" presStyleIdx="1" presStyleCnt="4" custLinFactNeighborX="25451" custLinFactNeighborY="-1586"/>
      <dgm:spPr/>
      <dgm:t>
        <a:bodyPr/>
        <a:lstStyle/>
        <a:p>
          <a:endParaRPr lang="en-US"/>
        </a:p>
      </dgm:t>
    </dgm:pt>
    <dgm:pt modelId="{25230793-8DC3-4E22-A6CE-F2BD6302AF9E}" type="pres">
      <dgm:prSet presAssocID="{54D63190-354F-4AA9-B50B-011B9721636D}" presName="child2Text" presStyleLbl="bgAcc1" presStyleIdx="1" presStyleCnt="4">
        <dgm:presLayoutVars>
          <dgm:bulletEnabled val="1"/>
        </dgm:presLayoutVars>
      </dgm:prSet>
      <dgm:spPr/>
      <dgm:t>
        <a:bodyPr/>
        <a:lstStyle/>
        <a:p>
          <a:endParaRPr lang="en-US"/>
        </a:p>
      </dgm:t>
    </dgm:pt>
    <dgm:pt modelId="{AE140D52-9B9E-4301-888E-524529E6A346}" type="pres">
      <dgm:prSet presAssocID="{54D63190-354F-4AA9-B50B-011B9721636D}" presName="child3group" presStyleCnt="0"/>
      <dgm:spPr/>
    </dgm:pt>
    <dgm:pt modelId="{D139E5FE-B4EE-495C-B82E-AD6DE9895555}" type="pres">
      <dgm:prSet presAssocID="{54D63190-354F-4AA9-B50B-011B9721636D}" presName="child3" presStyleLbl="bgAcc1" presStyleIdx="2" presStyleCnt="4" custLinFactNeighborX="10037" custLinFactNeighborY="64"/>
      <dgm:spPr/>
      <dgm:t>
        <a:bodyPr/>
        <a:lstStyle/>
        <a:p>
          <a:endParaRPr lang="en-US"/>
        </a:p>
      </dgm:t>
    </dgm:pt>
    <dgm:pt modelId="{28AC4FCA-51BA-4FD5-9A66-45731889E67B}" type="pres">
      <dgm:prSet presAssocID="{54D63190-354F-4AA9-B50B-011B9721636D}" presName="child3Text" presStyleLbl="bgAcc1" presStyleIdx="2" presStyleCnt="4">
        <dgm:presLayoutVars>
          <dgm:bulletEnabled val="1"/>
        </dgm:presLayoutVars>
      </dgm:prSet>
      <dgm:spPr/>
      <dgm:t>
        <a:bodyPr/>
        <a:lstStyle/>
        <a:p>
          <a:endParaRPr lang="en-US"/>
        </a:p>
      </dgm:t>
    </dgm:pt>
    <dgm:pt modelId="{D7B20ACF-CE5C-4A4F-A40B-47D78ED4A6F9}" type="pres">
      <dgm:prSet presAssocID="{54D63190-354F-4AA9-B50B-011B9721636D}" presName="child4group" presStyleCnt="0"/>
      <dgm:spPr/>
    </dgm:pt>
    <dgm:pt modelId="{E755D798-17A5-4899-8BF3-FF168C9F2E40}" type="pres">
      <dgm:prSet presAssocID="{54D63190-354F-4AA9-B50B-011B9721636D}" presName="child4" presStyleLbl="bgAcc1" presStyleIdx="3" presStyleCnt="4" custLinFactNeighborX="-11766" custLinFactNeighborY="64"/>
      <dgm:spPr/>
      <dgm:t>
        <a:bodyPr/>
        <a:lstStyle/>
        <a:p>
          <a:endParaRPr lang="en-US"/>
        </a:p>
      </dgm:t>
    </dgm:pt>
    <dgm:pt modelId="{D573678D-282D-4114-AEA7-55EC4D059378}" type="pres">
      <dgm:prSet presAssocID="{54D63190-354F-4AA9-B50B-011B9721636D}" presName="child4Text" presStyleLbl="bgAcc1" presStyleIdx="3" presStyleCnt="4">
        <dgm:presLayoutVars>
          <dgm:bulletEnabled val="1"/>
        </dgm:presLayoutVars>
      </dgm:prSet>
      <dgm:spPr/>
      <dgm:t>
        <a:bodyPr/>
        <a:lstStyle/>
        <a:p>
          <a:endParaRPr lang="en-US"/>
        </a:p>
      </dgm:t>
    </dgm:pt>
    <dgm:pt modelId="{208FC59D-452A-45A4-B139-3020C92B15A7}" type="pres">
      <dgm:prSet presAssocID="{54D63190-354F-4AA9-B50B-011B9721636D}" presName="childPlaceholder" presStyleCnt="0"/>
      <dgm:spPr/>
    </dgm:pt>
    <dgm:pt modelId="{10DB9318-9364-4CC2-8883-B857409BFD72}" type="pres">
      <dgm:prSet presAssocID="{54D63190-354F-4AA9-B50B-011B9721636D}" presName="circle" presStyleCnt="0"/>
      <dgm:spPr/>
    </dgm:pt>
    <dgm:pt modelId="{A386B786-4E95-41BE-9C1D-D0A578654960}" type="pres">
      <dgm:prSet presAssocID="{54D63190-354F-4AA9-B50B-011B9721636D}" presName="quadrant1" presStyleLbl="node1" presStyleIdx="0" presStyleCnt="4" custLinFactNeighborX="-4958" custLinFactNeighborY="-268">
        <dgm:presLayoutVars>
          <dgm:chMax val="1"/>
          <dgm:bulletEnabled val="1"/>
        </dgm:presLayoutVars>
      </dgm:prSet>
      <dgm:spPr/>
      <dgm:t>
        <a:bodyPr/>
        <a:lstStyle/>
        <a:p>
          <a:endParaRPr lang="en-US"/>
        </a:p>
      </dgm:t>
    </dgm:pt>
    <dgm:pt modelId="{613E5773-5317-4AE7-92A4-8BD139CF449E}" type="pres">
      <dgm:prSet presAssocID="{54D63190-354F-4AA9-B50B-011B9721636D}" presName="quadrant2" presStyleLbl="node1" presStyleIdx="1" presStyleCnt="4" custLinFactNeighborX="6483" custLinFactNeighborY="-268">
        <dgm:presLayoutVars>
          <dgm:chMax val="1"/>
          <dgm:bulletEnabled val="1"/>
        </dgm:presLayoutVars>
      </dgm:prSet>
      <dgm:spPr/>
      <dgm:t>
        <a:bodyPr/>
        <a:lstStyle/>
        <a:p>
          <a:endParaRPr lang="en-US"/>
        </a:p>
      </dgm:t>
    </dgm:pt>
    <dgm:pt modelId="{F8873AD0-D4EC-4C7E-98CE-4399B5992B88}" type="pres">
      <dgm:prSet presAssocID="{54D63190-354F-4AA9-B50B-011B9721636D}" presName="quadrant3" presStyleLbl="node1" presStyleIdx="2" presStyleCnt="4" custLinFactNeighborX="6483" custLinFactNeighborY="-2896">
        <dgm:presLayoutVars>
          <dgm:chMax val="1"/>
          <dgm:bulletEnabled val="1"/>
        </dgm:presLayoutVars>
      </dgm:prSet>
      <dgm:spPr/>
      <dgm:t>
        <a:bodyPr/>
        <a:lstStyle/>
        <a:p>
          <a:endParaRPr lang="en-US"/>
        </a:p>
      </dgm:t>
    </dgm:pt>
    <dgm:pt modelId="{EF5D0542-E893-4872-BC12-6F120AB6EDD3}" type="pres">
      <dgm:prSet presAssocID="{54D63190-354F-4AA9-B50B-011B9721636D}" presName="quadrant4" presStyleLbl="node1" presStyleIdx="3" presStyleCnt="4" custLinFactNeighborX="-4958" custLinFactNeighborY="-2896">
        <dgm:presLayoutVars>
          <dgm:chMax val="1"/>
          <dgm:bulletEnabled val="1"/>
        </dgm:presLayoutVars>
      </dgm:prSet>
      <dgm:spPr/>
      <dgm:t>
        <a:bodyPr/>
        <a:lstStyle/>
        <a:p>
          <a:endParaRPr lang="en-US"/>
        </a:p>
      </dgm:t>
    </dgm:pt>
    <dgm:pt modelId="{DAA650F3-03DA-42BD-9401-C6C9317952F7}" type="pres">
      <dgm:prSet presAssocID="{54D63190-354F-4AA9-B50B-011B9721636D}" presName="quadrantPlaceholder" presStyleCnt="0"/>
      <dgm:spPr/>
    </dgm:pt>
    <dgm:pt modelId="{BE3485F5-F5C2-4D77-9E2F-73C5A0C714A1}" type="pres">
      <dgm:prSet presAssocID="{54D63190-354F-4AA9-B50B-011B9721636D}" presName="center1" presStyleLbl="fgShp" presStyleIdx="0" presStyleCnt="2"/>
      <dgm:spPr/>
    </dgm:pt>
    <dgm:pt modelId="{BE227F48-26F4-4004-8861-58C188FDA249}" type="pres">
      <dgm:prSet presAssocID="{54D63190-354F-4AA9-B50B-011B9721636D}" presName="center2" presStyleLbl="fgShp" presStyleIdx="1" presStyleCnt="2"/>
      <dgm:spPr/>
    </dgm:pt>
  </dgm:ptLst>
  <dgm:cxnLst>
    <dgm:cxn modelId="{26F09BC1-3A17-4BD8-9B37-97D30D3C922F}" type="presOf" srcId="{8C255707-E1E6-4DC5-9FC0-3164AFD01C0F}" destId="{D573678D-282D-4114-AEA7-55EC4D059378}" srcOrd="1" destOrd="3" presId="urn:microsoft.com/office/officeart/2005/8/layout/cycle4"/>
    <dgm:cxn modelId="{41093523-B812-48A6-B9A9-3EFFD448EC61}" srcId="{54D63190-354F-4AA9-B50B-011B9721636D}" destId="{0490D5F4-D84E-4368-AC5E-23E00E41BD3C}" srcOrd="2" destOrd="0" parTransId="{AAC56B07-0C39-4153-B234-CD3864F0164C}" sibTransId="{424884FC-B2F7-49CA-85B0-753C23F2023D}"/>
    <dgm:cxn modelId="{116A445A-92FC-46B2-B983-22F33D010640}" type="presOf" srcId="{539E191F-0BB2-46E4-8F50-120EB2270678}" destId="{25230793-8DC3-4E22-A6CE-F2BD6302AF9E}" srcOrd="1" destOrd="0" presId="urn:microsoft.com/office/officeart/2005/8/layout/cycle4"/>
    <dgm:cxn modelId="{F82E2191-794A-4ED2-A150-622F31130988}" type="presOf" srcId="{AFB5D755-3CC4-42AC-BF76-ADC9947A8A50}" destId="{28AC4FCA-51BA-4FD5-9A66-45731889E67B}" srcOrd="1" destOrd="3" presId="urn:microsoft.com/office/officeart/2005/8/layout/cycle4"/>
    <dgm:cxn modelId="{02A2265E-3697-488E-8FC5-695C3BC8FA11}" type="presOf" srcId="{F5F9F27C-7551-44FF-9498-E9623D2F95CF}" destId="{EF5D0542-E893-4872-BC12-6F120AB6EDD3}" srcOrd="0" destOrd="0" presId="urn:microsoft.com/office/officeart/2005/8/layout/cycle4"/>
    <dgm:cxn modelId="{EC3D1BC1-ECF6-4387-A389-8D4E3D93FA60}" srcId="{C6B2B255-974A-48D3-A1FF-2C5CDCF02950}" destId="{A396FFD2-89B6-4576-9963-C303D5855532}" srcOrd="2" destOrd="0" parTransId="{DE8F98BF-268E-4FB4-BDA2-E1BA129A006F}" sibTransId="{6EC507CE-F569-42EB-88F7-A46919737384}"/>
    <dgm:cxn modelId="{0389EE6C-FF7E-4BE1-8BDC-F7970D2744F0}" type="presOf" srcId="{8C255707-E1E6-4DC5-9FC0-3164AFD01C0F}" destId="{E755D798-17A5-4899-8BF3-FF168C9F2E40}" srcOrd="0" destOrd="3" presId="urn:microsoft.com/office/officeart/2005/8/layout/cycle4"/>
    <dgm:cxn modelId="{85DF7436-A202-40FD-820B-A2E32D6DE681}" type="presOf" srcId="{33130A36-331D-492B-A2B9-3B035E5C3AEA}" destId="{25230793-8DC3-4E22-A6CE-F2BD6302AF9E}" srcOrd="1" destOrd="3" presId="urn:microsoft.com/office/officeart/2005/8/layout/cycle4"/>
    <dgm:cxn modelId="{7DC9128A-BEB5-49D2-8773-B23C0B1EA69D}" type="presOf" srcId="{539E191F-0BB2-46E4-8F50-120EB2270678}" destId="{B0277768-1483-4A2D-B842-BCD6A2F32ED4}" srcOrd="0" destOrd="0" presId="urn:microsoft.com/office/officeart/2005/8/layout/cycle4"/>
    <dgm:cxn modelId="{C81E21D0-D601-4E31-9DA7-C662F2A09294}" srcId="{F5F9F27C-7551-44FF-9498-E9623D2F95CF}" destId="{49F660B3-86E6-40E5-9A62-679E3878AC76}" srcOrd="4" destOrd="0" parTransId="{B0C92BC0-ED50-4EE3-819A-2F1E91D37DB9}" sibTransId="{B2801529-AB06-42C2-B85E-406E0BC61C8B}"/>
    <dgm:cxn modelId="{2D5A5EF6-7649-4557-B7FE-9C97C5FDAE47}" type="presOf" srcId="{948D7944-47EF-48D4-906F-58A70505FC0F}" destId="{28AC4FCA-51BA-4FD5-9A66-45731889E67B}" srcOrd="1" destOrd="1" presId="urn:microsoft.com/office/officeart/2005/8/layout/cycle4"/>
    <dgm:cxn modelId="{2FC51A11-8764-41A6-A123-0C7C63AE09AA}" type="presOf" srcId="{A9B62E56-D80E-46C2-8199-0D454495EF60}" destId="{D139E5FE-B4EE-495C-B82E-AD6DE9895555}" srcOrd="0" destOrd="2" presId="urn:microsoft.com/office/officeart/2005/8/layout/cycle4"/>
    <dgm:cxn modelId="{7D0FCECA-0E7C-456E-98DD-C0E041AEEF3C}" type="presOf" srcId="{8CE2C64A-8AEF-4BED-B49E-5157B2484FD7}" destId="{B0277768-1483-4A2D-B842-BCD6A2F32ED4}" srcOrd="0" destOrd="1" presId="urn:microsoft.com/office/officeart/2005/8/layout/cycle4"/>
    <dgm:cxn modelId="{FBADC7E7-A743-46C5-AEA7-80D3AEA4810E}" type="presOf" srcId="{AFB5D755-3CC4-42AC-BF76-ADC9947A8A50}" destId="{D139E5FE-B4EE-495C-B82E-AD6DE9895555}" srcOrd="0" destOrd="3" presId="urn:microsoft.com/office/officeart/2005/8/layout/cycle4"/>
    <dgm:cxn modelId="{323E2E23-FBAA-4BA6-8C6C-3DD20D1D1B96}" type="presOf" srcId="{AAE7FDAF-1AAB-422C-BA03-10AB96B23BA2}" destId="{25230793-8DC3-4E22-A6CE-F2BD6302AF9E}" srcOrd="1" destOrd="2" presId="urn:microsoft.com/office/officeart/2005/8/layout/cycle4"/>
    <dgm:cxn modelId="{48B05842-CD9C-4DDC-8C5B-8BB4FD510A71}" srcId="{17EA943E-4D47-4FDC-9360-E5E0FE9B3B83}" destId="{539E191F-0BB2-46E4-8F50-120EB2270678}" srcOrd="0" destOrd="0" parTransId="{F2F6229E-6529-447D-A3EB-EC5015BCE7F1}" sibTransId="{119285FF-8729-4640-9893-AB2AD8D2D781}"/>
    <dgm:cxn modelId="{4C14444D-A49B-4D6C-A436-424A218236EF}" type="presOf" srcId="{798F1780-0B00-42BD-8093-54093EC05B57}" destId="{E755D798-17A5-4899-8BF3-FF168C9F2E40}" srcOrd="0" destOrd="0" presId="urn:microsoft.com/office/officeart/2005/8/layout/cycle4"/>
    <dgm:cxn modelId="{B12BD917-551F-4AE8-B164-866F03E81289}" type="presOf" srcId="{E10F7585-F607-45B6-ABC4-D0BBA73176F7}" destId="{97EBBB09-C605-428E-B4D5-5D341D722D1B}" srcOrd="0" destOrd="3" presId="urn:microsoft.com/office/officeart/2005/8/layout/cycle4"/>
    <dgm:cxn modelId="{541FB4D1-9BBA-41C1-A2CC-E13BA9086784}" type="presOf" srcId="{232878EC-7D69-41A7-B5F5-23AB9A62F16B}" destId="{97EBBB09-C605-428E-B4D5-5D341D722D1B}" srcOrd="0" destOrd="1" presId="urn:microsoft.com/office/officeart/2005/8/layout/cycle4"/>
    <dgm:cxn modelId="{7207C67A-D120-462D-9AD2-26A6EC63418A}" srcId="{54D63190-354F-4AA9-B50B-011B9721636D}" destId="{C6B2B255-974A-48D3-A1FF-2C5CDCF02950}" srcOrd="0" destOrd="0" parTransId="{E15346D5-8AEF-4E9F-B7C6-9E8319FAD66F}" sibTransId="{5F56A02F-2AA2-419B-98A3-989AE60EBCE9}"/>
    <dgm:cxn modelId="{7C570398-4CB3-4DA8-8555-A98F1D40745A}" type="presOf" srcId="{0490D5F4-D84E-4368-AC5E-23E00E41BD3C}" destId="{F8873AD0-D4EC-4C7E-98CE-4399B5992B88}" srcOrd="0" destOrd="0" presId="urn:microsoft.com/office/officeart/2005/8/layout/cycle4"/>
    <dgm:cxn modelId="{B1F91F6C-69D9-4677-B8DE-8645DCADF502}" type="presOf" srcId="{49F660B3-86E6-40E5-9A62-679E3878AC76}" destId="{E755D798-17A5-4899-8BF3-FF168C9F2E40}" srcOrd="0" destOrd="4" presId="urn:microsoft.com/office/officeart/2005/8/layout/cycle4"/>
    <dgm:cxn modelId="{51D718C0-36E9-419E-A361-6DA5D1512D05}" type="presOf" srcId="{54D63190-354F-4AA9-B50B-011B9721636D}" destId="{DA176B0F-C08A-4A33-89C2-CF9DB2BC5B85}" srcOrd="0" destOrd="0" presId="urn:microsoft.com/office/officeart/2005/8/layout/cycle4"/>
    <dgm:cxn modelId="{7349757B-2E7C-46B3-9279-03DF2E702E37}" type="presOf" srcId="{C6B2B255-974A-48D3-A1FF-2C5CDCF02950}" destId="{A386B786-4E95-41BE-9C1D-D0A578654960}" srcOrd="0" destOrd="0" presId="urn:microsoft.com/office/officeart/2005/8/layout/cycle4"/>
    <dgm:cxn modelId="{C8F087AE-9262-4131-BCA1-A7D658FC1DD7}" srcId="{54D63190-354F-4AA9-B50B-011B9721636D}" destId="{17EA943E-4D47-4FDC-9360-E5E0FE9B3B83}" srcOrd="1" destOrd="0" parTransId="{31B9399D-93E7-4450-9A7B-43730D799ECD}" sibTransId="{4AC3C055-78B7-4FD9-9C8C-543D8A71E963}"/>
    <dgm:cxn modelId="{0784A9C6-6D4E-4CEF-AB4E-A71E88AAFF09}" srcId="{F5F9F27C-7551-44FF-9498-E9623D2F95CF}" destId="{8C255707-E1E6-4DC5-9FC0-3164AFD01C0F}" srcOrd="3" destOrd="0" parTransId="{08F71F6D-1AF7-46DA-8684-BE640D93B3E8}" sibTransId="{BA8544F5-C1C3-4382-9509-845823793045}"/>
    <dgm:cxn modelId="{5AFADD1E-C83D-4645-B89E-D8305592EB27}" type="presOf" srcId="{E10F7585-F607-45B6-ABC4-D0BBA73176F7}" destId="{0CCA811F-7182-44F5-93A8-A6E5CF43FBDD}" srcOrd="1" destOrd="3" presId="urn:microsoft.com/office/officeart/2005/8/layout/cycle4"/>
    <dgm:cxn modelId="{6D596CC5-7862-4C45-AFB1-A9DD22917517}" type="presOf" srcId="{A396FFD2-89B6-4576-9963-C303D5855532}" destId="{97EBBB09-C605-428E-B4D5-5D341D722D1B}" srcOrd="0" destOrd="2" presId="urn:microsoft.com/office/officeart/2005/8/layout/cycle4"/>
    <dgm:cxn modelId="{F724ADF5-417A-4318-A916-C952FC77EEFC}" type="presOf" srcId="{AA3DFAE0-EFE4-432A-871A-19FF3A8BF81B}" destId="{0CCA811F-7182-44F5-93A8-A6E5CF43FBDD}" srcOrd="1" destOrd="0" presId="urn:microsoft.com/office/officeart/2005/8/layout/cycle4"/>
    <dgm:cxn modelId="{3A63A63E-9835-4F22-B7B0-C00E8A04A36F}" type="presOf" srcId="{A9B62E56-D80E-46C2-8199-0D454495EF60}" destId="{28AC4FCA-51BA-4FD5-9A66-45731889E67B}" srcOrd="1" destOrd="2" presId="urn:microsoft.com/office/officeart/2005/8/layout/cycle4"/>
    <dgm:cxn modelId="{B1E243C7-BF49-4C41-8994-5C6E0FE54812}" type="presOf" srcId="{A396FFD2-89B6-4576-9963-C303D5855532}" destId="{0CCA811F-7182-44F5-93A8-A6E5CF43FBDD}" srcOrd="1" destOrd="2" presId="urn:microsoft.com/office/officeart/2005/8/layout/cycle4"/>
    <dgm:cxn modelId="{1940245F-E076-438E-BF19-551B9B78DFCC}" srcId="{0490D5F4-D84E-4368-AC5E-23E00E41BD3C}" destId="{AFB5D755-3CC4-42AC-BF76-ADC9947A8A50}" srcOrd="3" destOrd="0" parTransId="{B3A179AC-F6EF-438F-9630-70B5DD2C821B}" sibTransId="{CD17A7D6-4497-4D7D-BFB6-AF38EACC54D9}"/>
    <dgm:cxn modelId="{88B9BE0D-6645-4187-8F47-5C090B83931B}" srcId="{17EA943E-4D47-4FDC-9360-E5E0FE9B3B83}" destId="{33130A36-331D-492B-A2B9-3B035E5C3AEA}" srcOrd="3" destOrd="0" parTransId="{218233BD-D553-4B79-AC93-2AEE4BB0173B}" sibTransId="{F8E67C82-BC29-4E60-9AA6-9E99116BFBDD}"/>
    <dgm:cxn modelId="{087BA629-A154-4D55-AC51-C172D654EB6A}" srcId="{0490D5F4-D84E-4368-AC5E-23E00E41BD3C}" destId="{948D7944-47EF-48D4-906F-58A70505FC0F}" srcOrd="1" destOrd="0" parTransId="{10E04433-41BD-4482-8B33-A08334CD52F1}" sibTransId="{A01ABBAD-38E1-4F59-9EC9-E13A518B490E}"/>
    <dgm:cxn modelId="{967C13FC-A48E-4CF7-B8BE-097339F805D6}" srcId="{F5F9F27C-7551-44FF-9498-E9623D2F95CF}" destId="{BD0859A0-7B99-4E8B-81AF-13A2F04C0727}" srcOrd="1" destOrd="0" parTransId="{EEDA9F5C-2965-4F1B-A927-77AF74428CB5}" sibTransId="{9CF02FB0-035D-46E5-A889-9A602B75B7B3}"/>
    <dgm:cxn modelId="{F542698D-8EF9-4533-A2E0-E065CE6E7D97}" srcId="{C6B2B255-974A-48D3-A1FF-2C5CDCF02950}" destId="{232878EC-7D69-41A7-B5F5-23AB9A62F16B}" srcOrd="1" destOrd="0" parTransId="{7D427CC7-2E70-48E3-9023-C376C3A5D71B}" sibTransId="{6952CA28-E282-45C4-BB4E-43FA057EB18C}"/>
    <dgm:cxn modelId="{71BACF8E-3D1E-4EFE-A027-738718E60659}" type="presOf" srcId="{17EA943E-4D47-4FDC-9360-E5E0FE9B3B83}" destId="{613E5773-5317-4AE7-92A4-8BD139CF449E}" srcOrd="0" destOrd="0" presId="urn:microsoft.com/office/officeart/2005/8/layout/cycle4"/>
    <dgm:cxn modelId="{8592C5C9-2D28-4508-A109-D9E0243EA995}" type="presOf" srcId="{49F660B3-86E6-40E5-9A62-679E3878AC76}" destId="{D573678D-282D-4114-AEA7-55EC4D059378}" srcOrd="1" destOrd="4" presId="urn:microsoft.com/office/officeart/2005/8/layout/cycle4"/>
    <dgm:cxn modelId="{7557D0CA-8D76-4FF1-BACF-3A1A7D4AB4A2}" srcId="{17EA943E-4D47-4FDC-9360-E5E0FE9B3B83}" destId="{AAE7FDAF-1AAB-422C-BA03-10AB96B23BA2}" srcOrd="2" destOrd="0" parTransId="{C60EDECA-973C-48FD-8C19-E0F95C8FABAB}" sibTransId="{C541ACB9-2B32-4E9A-B924-3BEE00E7D4C0}"/>
    <dgm:cxn modelId="{A3484BA1-FFD2-4084-9028-8CB52041DE37}" srcId="{C6B2B255-974A-48D3-A1FF-2C5CDCF02950}" destId="{AA3DFAE0-EFE4-432A-871A-19FF3A8BF81B}" srcOrd="0" destOrd="0" parTransId="{4089CD99-4B42-46FE-9F49-378430950F96}" sibTransId="{EE9F2D20-6ACA-428F-BAA3-1349CD687285}"/>
    <dgm:cxn modelId="{57CE3047-2F02-4044-935A-4D50D5209F1C}" type="presOf" srcId="{232878EC-7D69-41A7-B5F5-23AB9A62F16B}" destId="{0CCA811F-7182-44F5-93A8-A6E5CF43FBDD}" srcOrd="1" destOrd="1" presId="urn:microsoft.com/office/officeart/2005/8/layout/cycle4"/>
    <dgm:cxn modelId="{74121B28-F1AC-48AF-AB71-CFD034A8DE00}" srcId="{54D63190-354F-4AA9-B50B-011B9721636D}" destId="{F5F9F27C-7551-44FF-9498-E9623D2F95CF}" srcOrd="3" destOrd="0" parTransId="{B27AF8CC-6CC9-49FE-A97D-22389DBDF8A6}" sibTransId="{684AA293-DE60-4F71-8A5A-7E269126D2F4}"/>
    <dgm:cxn modelId="{525EBDDD-096A-4741-9E92-856E17E24FF1}" srcId="{17EA943E-4D47-4FDC-9360-E5E0FE9B3B83}" destId="{8CE2C64A-8AEF-4BED-B49E-5157B2484FD7}" srcOrd="1" destOrd="0" parTransId="{1E826D00-92ED-4C8C-A9DE-E812350BE989}" sibTransId="{9F4F7F37-1906-4D56-8ABE-1C4F217DF6D0}"/>
    <dgm:cxn modelId="{A466108D-AEEB-4EE5-B392-2291A7F82590}" srcId="{F5F9F27C-7551-44FF-9498-E9623D2F95CF}" destId="{798F1780-0B00-42BD-8093-54093EC05B57}" srcOrd="0" destOrd="0" parTransId="{A9293ECA-CB4C-40AA-ABA9-6EEA86BE301B}" sibTransId="{715E6647-DAD6-4F30-894A-C077168F9FDE}"/>
    <dgm:cxn modelId="{62B4A67D-7EC9-4483-B8F3-0642EEE64905}" type="presOf" srcId="{AA3DFAE0-EFE4-432A-871A-19FF3A8BF81B}" destId="{97EBBB09-C605-428E-B4D5-5D341D722D1B}" srcOrd="0" destOrd="0" presId="urn:microsoft.com/office/officeart/2005/8/layout/cycle4"/>
    <dgm:cxn modelId="{3D6E09E7-ADF7-41F2-83CA-B31C359967F2}" type="presOf" srcId="{8CE2C64A-8AEF-4BED-B49E-5157B2484FD7}" destId="{25230793-8DC3-4E22-A6CE-F2BD6302AF9E}" srcOrd="1" destOrd="1" presId="urn:microsoft.com/office/officeart/2005/8/layout/cycle4"/>
    <dgm:cxn modelId="{459AA632-B17E-4AD7-884B-A8B4F27D0FBB}" type="presOf" srcId="{AAE7FDAF-1AAB-422C-BA03-10AB96B23BA2}" destId="{B0277768-1483-4A2D-B842-BCD6A2F32ED4}" srcOrd="0" destOrd="2" presId="urn:microsoft.com/office/officeart/2005/8/layout/cycle4"/>
    <dgm:cxn modelId="{672C07D4-F752-4952-A798-48D16DF9E37B}" type="presOf" srcId="{6947345F-1DAC-4EC7-81E0-5415D6B8505B}" destId="{D139E5FE-B4EE-495C-B82E-AD6DE9895555}" srcOrd="0" destOrd="0" presId="urn:microsoft.com/office/officeart/2005/8/layout/cycle4"/>
    <dgm:cxn modelId="{355F9E38-FD87-4CAD-A06C-DD48ADC075D1}" type="presOf" srcId="{798F1780-0B00-42BD-8093-54093EC05B57}" destId="{D573678D-282D-4114-AEA7-55EC4D059378}" srcOrd="1" destOrd="0" presId="urn:microsoft.com/office/officeart/2005/8/layout/cycle4"/>
    <dgm:cxn modelId="{72AF7DD5-028C-4D79-9599-79CD624F8C16}" type="presOf" srcId="{7A83D0A3-1052-436D-BF7B-3340E0F60B51}" destId="{E755D798-17A5-4899-8BF3-FF168C9F2E40}" srcOrd="0" destOrd="2" presId="urn:microsoft.com/office/officeart/2005/8/layout/cycle4"/>
    <dgm:cxn modelId="{24BE868C-52C0-418C-B611-8BB97E54960A}" srcId="{C6B2B255-974A-48D3-A1FF-2C5CDCF02950}" destId="{E10F7585-F607-45B6-ABC4-D0BBA73176F7}" srcOrd="3" destOrd="0" parTransId="{E427C619-0CE1-4BDF-8EA2-F1A4AC8B8D92}" sibTransId="{69C8902F-CE22-43B2-8949-F38B741FD4AE}"/>
    <dgm:cxn modelId="{65DC6742-1C72-4A20-8CE0-A38560653688}" type="presOf" srcId="{6947345F-1DAC-4EC7-81E0-5415D6B8505B}" destId="{28AC4FCA-51BA-4FD5-9A66-45731889E67B}" srcOrd="1" destOrd="0" presId="urn:microsoft.com/office/officeart/2005/8/layout/cycle4"/>
    <dgm:cxn modelId="{A68A5AF4-F48E-46A9-A3F5-EE1EFB79FDB6}" srcId="{0490D5F4-D84E-4368-AC5E-23E00E41BD3C}" destId="{6947345F-1DAC-4EC7-81E0-5415D6B8505B}" srcOrd="0" destOrd="0" parTransId="{871A9F07-A9A9-4EBB-AA46-2AE455226A0B}" sibTransId="{FC3DDBCB-F437-448B-BAB7-0AD4025B2BD6}"/>
    <dgm:cxn modelId="{E8F918C1-EEDA-43E7-87BE-3BE50DA3B0DD}" srcId="{0490D5F4-D84E-4368-AC5E-23E00E41BD3C}" destId="{A9B62E56-D80E-46C2-8199-0D454495EF60}" srcOrd="2" destOrd="0" parTransId="{474C8B7D-3035-46A8-8F33-E5D6B4EDB21F}" sibTransId="{78A09E30-E07D-4E94-9BB4-A2630F9D1CFE}"/>
    <dgm:cxn modelId="{E7AA82C3-8A8C-45EB-BA2D-8925F26BC29C}" type="presOf" srcId="{33130A36-331D-492B-A2B9-3B035E5C3AEA}" destId="{B0277768-1483-4A2D-B842-BCD6A2F32ED4}" srcOrd="0" destOrd="3" presId="urn:microsoft.com/office/officeart/2005/8/layout/cycle4"/>
    <dgm:cxn modelId="{105822E2-D6CB-4042-B2ED-E2A976C67072}" type="presOf" srcId="{948D7944-47EF-48D4-906F-58A70505FC0F}" destId="{D139E5FE-B4EE-495C-B82E-AD6DE9895555}" srcOrd="0" destOrd="1" presId="urn:microsoft.com/office/officeart/2005/8/layout/cycle4"/>
    <dgm:cxn modelId="{716CDD08-0B00-4101-A4B7-A98C42979ED4}" type="presOf" srcId="{BD0859A0-7B99-4E8B-81AF-13A2F04C0727}" destId="{E755D798-17A5-4899-8BF3-FF168C9F2E40}" srcOrd="0" destOrd="1" presId="urn:microsoft.com/office/officeart/2005/8/layout/cycle4"/>
    <dgm:cxn modelId="{A6CCD6B6-76A5-4FFA-A5DA-7F76664D138F}" srcId="{F5F9F27C-7551-44FF-9498-E9623D2F95CF}" destId="{7A83D0A3-1052-436D-BF7B-3340E0F60B51}" srcOrd="2" destOrd="0" parTransId="{081D610B-C8E5-4164-9C0E-9749B3A913E8}" sibTransId="{A5C06CE2-69E2-445E-B022-B02819CA2D1F}"/>
    <dgm:cxn modelId="{955EAB0C-8884-4C60-9AA9-87FEB52DCC4E}" type="presOf" srcId="{BD0859A0-7B99-4E8B-81AF-13A2F04C0727}" destId="{D573678D-282D-4114-AEA7-55EC4D059378}" srcOrd="1" destOrd="1" presId="urn:microsoft.com/office/officeart/2005/8/layout/cycle4"/>
    <dgm:cxn modelId="{39BBD1B7-912A-48FC-B60F-8AFC49226998}" type="presOf" srcId="{7A83D0A3-1052-436D-BF7B-3340E0F60B51}" destId="{D573678D-282D-4114-AEA7-55EC4D059378}" srcOrd="1" destOrd="2" presId="urn:microsoft.com/office/officeart/2005/8/layout/cycle4"/>
    <dgm:cxn modelId="{6E758152-1E0B-4AE2-B458-C4D44A6990DA}" type="presParOf" srcId="{DA176B0F-C08A-4A33-89C2-CF9DB2BC5B85}" destId="{06F6C33B-5A81-489A-A7F5-719B06A90630}" srcOrd="0" destOrd="0" presId="urn:microsoft.com/office/officeart/2005/8/layout/cycle4"/>
    <dgm:cxn modelId="{2EF238AE-1742-4022-B20D-BB96C233600B}" type="presParOf" srcId="{06F6C33B-5A81-489A-A7F5-719B06A90630}" destId="{7613BD8D-6558-4905-B434-CA174F40649A}" srcOrd="0" destOrd="0" presId="urn:microsoft.com/office/officeart/2005/8/layout/cycle4"/>
    <dgm:cxn modelId="{28093561-3CE4-4597-B5D6-CAD29135CEEA}" type="presParOf" srcId="{7613BD8D-6558-4905-B434-CA174F40649A}" destId="{97EBBB09-C605-428E-B4D5-5D341D722D1B}" srcOrd="0" destOrd="0" presId="urn:microsoft.com/office/officeart/2005/8/layout/cycle4"/>
    <dgm:cxn modelId="{F0C48C02-350E-40F9-B513-40AB2DA13B04}" type="presParOf" srcId="{7613BD8D-6558-4905-B434-CA174F40649A}" destId="{0CCA811F-7182-44F5-93A8-A6E5CF43FBDD}" srcOrd="1" destOrd="0" presId="urn:microsoft.com/office/officeart/2005/8/layout/cycle4"/>
    <dgm:cxn modelId="{977AA395-A54D-4332-8F54-06DF29A482CC}" type="presParOf" srcId="{06F6C33B-5A81-489A-A7F5-719B06A90630}" destId="{59B2E1D2-C2A9-458B-A4C3-D6853729E027}" srcOrd="1" destOrd="0" presId="urn:microsoft.com/office/officeart/2005/8/layout/cycle4"/>
    <dgm:cxn modelId="{50618348-573B-42A1-BE27-C709D05D3E51}" type="presParOf" srcId="{59B2E1D2-C2A9-458B-A4C3-D6853729E027}" destId="{B0277768-1483-4A2D-B842-BCD6A2F32ED4}" srcOrd="0" destOrd="0" presId="urn:microsoft.com/office/officeart/2005/8/layout/cycle4"/>
    <dgm:cxn modelId="{D8072B8B-2ED3-43CE-927C-457EA184B29B}" type="presParOf" srcId="{59B2E1D2-C2A9-458B-A4C3-D6853729E027}" destId="{25230793-8DC3-4E22-A6CE-F2BD6302AF9E}" srcOrd="1" destOrd="0" presId="urn:microsoft.com/office/officeart/2005/8/layout/cycle4"/>
    <dgm:cxn modelId="{3B046D71-246E-45FF-BC19-1BC54DB37281}" type="presParOf" srcId="{06F6C33B-5A81-489A-A7F5-719B06A90630}" destId="{AE140D52-9B9E-4301-888E-524529E6A346}" srcOrd="2" destOrd="0" presId="urn:microsoft.com/office/officeart/2005/8/layout/cycle4"/>
    <dgm:cxn modelId="{AFC94C09-D596-4A3C-AF28-9D359CC2FE9C}" type="presParOf" srcId="{AE140D52-9B9E-4301-888E-524529E6A346}" destId="{D139E5FE-B4EE-495C-B82E-AD6DE9895555}" srcOrd="0" destOrd="0" presId="urn:microsoft.com/office/officeart/2005/8/layout/cycle4"/>
    <dgm:cxn modelId="{B5AE92BA-BABE-42A5-A293-6959A7722A34}" type="presParOf" srcId="{AE140D52-9B9E-4301-888E-524529E6A346}" destId="{28AC4FCA-51BA-4FD5-9A66-45731889E67B}" srcOrd="1" destOrd="0" presId="urn:microsoft.com/office/officeart/2005/8/layout/cycle4"/>
    <dgm:cxn modelId="{8A356033-373F-48D2-9D14-B6C713A7D809}" type="presParOf" srcId="{06F6C33B-5A81-489A-A7F5-719B06A90630}" destId="{D7B20ACF-CE5C-4A4F-A40B-47D78ED4A6F9}" srcOrd="3" destOrd="0" presId="urn:microsoft.com/office/officeart/2005/8/layout/cycle4"/>
    <dgm:cxn modelId="{DA0A8CC4-D393-403D-9C75-B062C207B4C7}" type="presParOf" srcId="{D7B20ACF-CE5C-4A4F-A40B-47D78ED4A6F9}" destId="{E755D798-17A5-4899-8BF3-FF168C9F2E40}" srcOrd="0" destOrd="0" presId="urn:microsoft.com/office/officeart/2005/8/layout/cycle4"/>
    <dgm:cxn modelId="{73F04400-33A7-44B3-9BA5-CEBE1FD984EC}" type="presParOf" srcId="{D7B20ACF-CE5C-4A4F-A40B-47D78ED4A6F9}" destId="{D573678D-282D-4114-AEA7-55EC4D059378}" srcOrd="1" destOrd="0" presId="urn:microsoft.com/office/officeart/2005/8/layout/cycle4"/>
    <dgm:cxn modelId="{BF180448-67A4-4AC2-ADC8-1475E5C3A288}" type="presParOf" srcId="{06F6C33B-5A81-489A-A7F5-719B06A90630}" destId="{208FC59D-452A-45A4-B139-3020C92B15A7}" srcOrd="4" destOrd="0" presId="urn:microsoft.com/office/officeart/2005/8/layout/cycle4"/>
    <dgm:cxn modelId="{2EBD8FE9-FB7C-4679-936A-EB45F94DCD6F}" type="presParOf" srcId="{DA176B0F-C08A-4A33-89C2-CF9DB2BC5B85}" destId="{10DB9318-9364-4CC2-8883-B857409BFD72}" srcOrd="1" destOrd="0" presId="urn:microsoft.com/office/officeart/2005/8/layout/cycle4"/>
    <dgm:cxn modelId="{43F432C9-FEB7-4F99-8430-03E4C733E7A1}" type="presParOf" srcId="{10DB9318-9364-4CC2-8883-B857409BFD72}" destId="{A386B786-4E95-41BE-9C1D-D0A578654960}" srcOrd="0" destOrd="0" presId="urn:microsoft.com/office/officeart/2005/8/layout/cycle4"/>
    <dgm:cxn modelId="{1DC72932-D513-4697-9F6A-777700658AC5}" type="presParOf" srcId="{10DB9318-9364-4CC2-8883-B857409BFD72}" destId="{613E5773-5317-4AE7-92A4-8BD139CF449E}" srcOrd="1" destOrd="0" presId="urn:microsoft.com/office/officeart/2005/8/layout/cycle4"/>
    <dgm:cxn modelId="{B5FC058C-2239-46A9-8801-9312D6783B87}" type="presParOf" srcId="{10DB9318-9364-4CC2-8883-B857409BFD72}" destId="{F8873AD0-D4EC-4C7E-98CE-4399B5992B88}" srcOrd="2" destOrd="0" presId="urn:microsoft.com/office/officeart/2005/8/layout/cycle4"/>
    <dgm:cxn modelId="{9A9216A0-598B-4E0C-84B3-F0DD5F6A95E6}" type="presParOf" srcId="{10DB9318-9364-4CC2-8883-B857409BFD72}" destId="{EF5D0542-E893-4872-BC12-6F120AB6EDD3}" srcOrd="3" destOrd="0" presId="urn:microsoft.com/office/officeart/2005/8/layout/cycle4"/>
    <dgm:cxn modelId="{916E4F93-C23E-41BD-83EA-F16B40014F17}" type="presParOf" srcId="{10DB9318-9364-4CC2-8883-B857409BFD72}" destId="{DAA650F3-03DA-42BD-9401-C6C9317952F7}" srcOrd="4" destOrd="0" presId="urn:microsoft.com/office/officeart/2005/8/layout/cycle4"/>
    <dgm:cxn modelId="{200EA3E2-6DAD-4950-B5DE-0C2835073A61}" type="presParOf" srcId="{DA176B0F-C08A-4A33-89C2-CF9DB2BC5B85}" destId="{BE3485F5-F5C2-4D77-9E2F-73C5A0C714A1}" srcOrd="2" destOrd="0" presId="urn:microsoft.com/office/officeart/2005/8/layout/cycle4"/>
    <dgm:cxn modelId="{CBCF45A3-1EB5-4BB6-AB65-BAC5A8D2C0DD}" type="presParOf" srcId="{DA176B0F-C08A-4A33-89C2-CF9DB2BC5B85}" destId="{BE227F48-26F4-4004-8861-58C188FDA249}"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850620-F4FF-400A-9C4E-91B2A46B61C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81E1AB89-AFA6-4607-A719-6081FEDBA556}">
      <dgm:prSet phldrT="[Text]"/>
      <dgm:spPr>
        <a:solidFill>
          <a:schemeClr val="accent2"/>
        </a:solidFill>
      </dgm:spPr>
      <dgm:t>
        <a:bodyPr/>
        <a:lstStyle/>
        <a:p>
          <a:r>
            <a:rPr lang="en-US" b="1" dirty="0"/>
            <a:t>Deepening Teacher Background Knowledge</a:t>
          </a:r>
        </a:p>
      </dgm:t>
    </dgm:pt>
    <dgm:pt modelId="{11966A1C-9755-430D-AA24-2CC219920CB0}" type="parTrans" cxnId="{0E240501-0120-4C16-B1CA-85E1ED0AE290}">
      <dgm:prSet/>
      <dgm:spPr/>
      <dgm:t>
        <a:bodyPr/>
        <a:lstStyle/>
        <a:p>
          <a:endParaRPr lang="en-US"/>
        </a:p>
      </dgm:t>
    </dgm:pt>
    <dgm:pt modelId="{C3471FA4-7764-4FED-BA9F-8EFB4BFA0F99}" type="sibTrans" cxnId="{0E240501-0120-4C16-B1CA-85E1ED0AE290}">
      <dgm:prSet/>
      <dgm:spPr/>
      <dgm:t>
        <a:bodyPr/>
        <a:lstStyle/>
        <a:p>
          <a:endParaRPr lang="en-US" dirty="0"/>
        </a:p>
      </dgm:t>
    </dgm:pt>
    <dgm:pt modelId="{61596783-42C6-427C-BAF8-ED8901AD0851}">
      <dgm:prSet phldrT="[Text]"/>
      <dgm:spPr>
        <a:solidFill>
          <a:schemeClr val="accent4"/>
        </a:solidFill>
      </dgm:spPr>
      <dgm:t>
        <a:bodyPr/>
        <a:lstStyle/>
        <a:p>
          <a:r>
            <a:rPr lang="en-US" dirty="0">
              <a:solidFill>
                <a:schemeClr val="tx1"/>
              </a:solidFill>
            </a:rPr>
            <a:t>Systematic Assessment: Classroom Based and Diagnostic Standardized Reading Assessments</a:t>
          </a:r>
        </a:p>
      </dgm:t>
    </dgm:pt>
    <dgm:pt modelId="{3278EB2E-2C38-4503-ABC1-9E7845CFF8CE}" type="parTrans" cxnId="{0A50748D-0662-4A9E-9F64-7C680FCD4970}">
      <dgm:prSet/>
      <dgm:spPr/>
      <dgm:t>
        <a:bodyPr/>
        <a:lstStyle/>
        <a:p>
          <a:endParaRPr lang="en-US"/>
        </a:p>
      </dgm:t>
    </dgm:pt>
    <dgm:pt modelId="{3C4F4117-AC35-4F68-99C5-2BC610A067EE}" type="sibTrans" cxnId="{0A50748D-0662-4A9E-9F64-7C680FCD4970}">
      <dgm:prSet/>
      <dgm:spPr/>
      <dgm:t>
        <a:bodyPr/>
        <a:lstStyle/>
        <a:p>
          <a:endParaRPr lang="en-US"/>
        </a:p>
      </dgm:t>
    </dgm:pt>
    <dgm:pt modelId="{64721B5C-D14F-4D74-AA61-145FB20779E1}">
      <dgm:prSet phldrT="[Text]"/>
      <dgm:spPr>
        <a:solidFill>
          <a:schemeClr val="accent3"/>
        </a:solidFill>
      </dgm:spPr>
      <dgm:t>
        <a:bodyPr/>
        <a:lstStyle/>
        <a:p>
          <a:r>
            <a:rPr lang="en-US" dirty="0">
              <a:solidFill>
                <a:schemeClr val="tx1"/>
              </a:solidFill>
            </a:rPr>
            <a:t>Strategize/Teach</a:t>
          </a:r>
        </a:p>
        <a:p>
          <a:r>
            <a:rPr lang="en-US" dirty="0">
              <a:solidFill>
                <a:schemeClr val="tx1"/>
              </a:solidFill>
            </a:rPr>
            <a:t>Differentiate Instruction and Intervention</a:t>
          </a:r>
        </a:p>
      </dgm:t>
    </dgm:pt>
    <dgm:pt modelId="{D04079BB-3D4B-4271-B972-3BABAE479A19}" type="parTrans" cxnId="{400C6B66-D5C2-4F35-9909-60C10581C645}">
      <dgm:prSet/>
      <dgm:spPr/>
      <dgm:t>
        <a:bodyPr/>
        <a:lstStyle/>
        <a:p>
          <a:endParaRPr lang="en-US"/>
        </a:p>
      </dgm:t>
    </dgm:pt>
    <dgm:pt modelId="{ECE17288-4B27-42EE-A505-EBD66C5FB3C0}" type="sibTrans" cxnId="{400C6B66-D5C2-4F35-9909-60C10581C645}">
      <dgm:prSet/>
      <dgm:spPr/>
      <dgm:t>
        <a:bodyPr/>
        <a:lstStyle/>
        <a:p>
          <a:endParaRPr lang="en-US"/>
        </a:p>
      </dgm:t>
    </dgm:pt>
    <dgm:pt modelId="{14DFB50A-C116-4302-B9E6-217C3E05B5B0}" type="pres">
      <dgm:prSet presAssocID="{D5850620-F4FF-400A-9C4E-91B2A46B61CC}" presName="Name0" presStyleCnt="0">
        <dgm:presLayoutVars>
          <dgm:dir/>
          <dgm:resizeHandles val="exact"/>
        </dgm:presLayoutVars>
      </dgm:prSet>
      <dgm:spPr/>
      <dgm:t>
        <a:bodyPr/>
        <a:lstStyle/>
        <a:p>
          <a:endParaRPr lang="en-US"/>
        </a:p>
      </dgm:t>
    </dgm:pt>
    <dgm:pt modelId="{E1140C14-6EE6-4BD9-985F-AFAB8280D93B}" type="pres">
      <dgm:prSet presAssocID="{81E1AB89-AFA6-4607-A719-6081FEDBA556}" presName="node" presStyleLbl="node1" presStyleIdx="0" presStyleCnt="3" custScaleX="198108" custRadScaleRad="93388" custRadScaleInc="-10901">
        <dgm:presLayoutVars>
          <dgm:bulletEnabled val="1"/>
        </dgm:presLayoutVars>
      </dgm:prSet>
      <dgm:spPr/>
      <dgm:t>
        <a:bodyPr/>
        <a:lstStyle/>
        <a:p>
          <a:endParaRPr lang="en-US"/>
        </a:p>
      </dgm:t>
    </dgm:pt>
    <dgm:pt modelId="{F58CAAE3-CEE1-41C9-B5E4-82A713BA3F54}" type="pres">
      <dgm:prSet presAssocID="{C3471FA4-7764-4FED-BA9F-8EFB4BFA0F99}" presName="sibTrans" presStyleLbl="sibTrans2D1" presStyleIdx="0" presStyleCnt="3" custLinFactNeighborX="78214" custLinFactNeighborY="-41302"/>
      <dgm:spPr/>
      <dgm:t>
        <a:bodyPr/>
        <a:lstStyle/>
        <a:p>
          <a:endParaRPr lang="en-US"/>
        </a:p>
      </dgm:t>
    </dgm:pt>
    <dgm:pt modelId="{67769099-580B-47C0-AC43-BE8BB9726211}" type="pres">
      <dgm:prSet presAssocID="{C3471FA4-7764-4FED-BA9F-8EFB4BFA0F99}" presName="connectorText" presStyleLbl="sibTrans2D1" presStyleIdx="0" presStyleCnt="3"/>
      <dgm:spPr/>
      <dgm:t>
        <a:bodyPr/>
        <a:lstStyle/>
        <a:p>
          <a:endParaRPr lang="en-US"/>
        </a:p>
      </dgm:t>
    </dgm:pt>
    <dgm:pt modelId="{92DE5DD0-9E39-4ADE-8130-FD6B7CF3AC92}" type="pres">
      <dgm:prSet presAssocID="{61596783-42C6-427C-BAF8-ED8901AD0851}" presName="node" presStyleLbl="node1" presStyleIdx="1" presStyleCnt="3" custRadScaleRad="154104" custRadScaleInc="-18396">
        <dgm:presLayoutVars>
          <dgm:bulletEnabled val="1"/>
        </dgm:presLayoutVars>
      </dgm:prSet>
      <dgm:spPr/>
      <dgm:t>
        <a:bodyPr/>
        <a:lstStyle/>
        <a:p>
          <a:endParaRPr lang="en-US"/>
        </a:p>
      </dgm:t>
    </dgm:pt>
    <dgm:pt modelId="{2C2DDE70-8D82-4AB4-93FC-3144ABA086D0}" type="pres">
      <dgm:prSet presAssocID="{3C4F4117-AC35-4F68-99C5-2BC610A067EE}" presName="sibTrans" presStyleLbl="sibTrans2D1" presStyleIdx="1" presStyleCnt="3" custScaleX="135645" custLinFactNeighborX="-3112" custLinFactNeighborY="29646"/>
      <dgm:spPr/>
      <dgm:t>
        <a:bodyPr/>
        <a:lstStyle/>
        <a:p>
          <a:endParaRPr lang="en-US"/>
        </a:p>
      </dgm:t>
    </dgm:pt>
    <dgm:pt modelId="{EDCFB6FC-BA6C-402B-8C20-95356A586D9D}" type="pres">
      <dgm:prSet presAssocID="{3C4F4117-AC35-4F68-99C5-2BC610A067EE}" presName="connectorText" presStyleLbl="sibTrans2D1" presStyleIdx="1" presStyleCnt="3"/>
      <dgm:spPr/>
      <dgm:t>
        <a:bodyPr/>
        <a:lstStyle/>
        <a:p>
          <a:endParaRPr lang="en-US"/>
        </a:p>
      </dgm:t>
    </dgm:pt>
    <dgm:pt modelId="{11F0D0DD-0284-4D20-B9CD-C08520205794}" type="pres">
      <dgm:prSet presAssocID="{64721B5C-D14F-4D74-AA61-145FB20779E1}" presName="node" presStyleLbl="node1" presStyleIdx="2" presStyleCnt="3" custRadScaleRad="181810" custRadScaleInc="9579">
        <dgm:presLayoutVars>
          <dgm:bulletEnabled val="1"/>
        </dgm:presLayoutVars>
      </dgm:prSet>
      <dgm:spPr/>
      <dgm:t>
        <a:bodyPr/>
        <a:lstStyle/>
        <a:p>
          <a:endParaRPr lang="en-US"/>
        </a:p>
      </dgm:t>
    </dgm:pt>
    <dgm:pt modelId="{03A18ACD-7BC8-4E96-8C89-C887E447A79C}" type="pres">
      <dgm:prSet presAssocID="{ECE17288-4B27-42EE-A505-EBD66C5FB3C0}" presName="sibTrans" presStyleLbl="sibTrans2D1" presStyleIdx="2" presStyleCnt="3" custLinFactNeighborX="-88033" custLinFactNeighborY="327"/>
      <dgm:spPr/>
      <dgm:t>
        <a:bodyPr/>
        <a:lstStyle/>
        <a:p>
          <a:endParaRPr lang="en-US"/>
        </a:p>
      </dgm:t>
    </dgm:pt>
    <dgm:pt modelId="{6AE7D5CC-8FBE-44CA-B38D-7E677010C43A}" type="pres">
      <dgm:prSet presAssocID="{ECE17288-4B27-42EE-A505-EBD66C5FB3C0}" presName="connectorText" presStyleLbl="sibTrans2D1" presStyleIdx="2" presStyleCnt="3"/>
      <dgm:spPr/>
      <dgm:t>
        <a:bodyPr/>
        <a:lstStyle/>
        <a:p>
          <a:endParaRPr lang="en-US"/>
        </a:p>
      </dgm:t>
    </dgm:pt>
  </dgm:ptLst>
  <dgm:cxnLst>
    <dgm:cxn modelId="{DD4A5618-6EC5-48D8-A84E-C1E50CDF6D63}" type="presOf" srcId="{C3471FA4-7764-4FED-BA9F-8EFB4BFA0F99}" destId="{67769099-580B-47C0-AC43-BE8BB9726211}" srcOrd="1" destOrd="0" presId="urn:microsoft.com/office/officeart/2005/8/layout/cycle7"/>
    <dgm:cxn modelId="{F72454CD-43AB-4A00-8363-8E3C2C84696C}" type="presOf" srcId="{3C4F4117-AC35-4F68-99C5-2BC610A067EE}" destId="{EDCFB6FC-BA6C-402B-8C20-95356A586D9D}" srcOrd="1" destOrd="0" presId="urn:microsoft.com/office/officeart/2005/8/layout/cycle7"/>
    <dgm:cxn modelId="{A1A29BEF-1D4B-4FD3-89CD-7FA244C6EF4A}" type="presOf" srcId="{D5850620-F4FF-400A-9C4E-91B2A46B61CC}" destId="{14DFB50A-C116-4302-B9E6-217C3E05B5B0}" srcOrd="0" destOrd="0" presId="urn:microsoft.com/office/officeart/2005/8/layout/cycle7"/>
    <dgm:cxn modelId="{C3A90851-03FA-4F98-953D-4B267AC599C4}" type="presOf" srcId="{ECE17288-4B27-42EE-A505-EBD66C5FB3C0}" destId="{03A18ACD-7BC8-4E96-8C89-C887E447A79C}" srcOrd="0" destOrd="0" presId="urn:microsoft.com/office/officeart/2005/8/layout/cycle7"/>
    <dgm:cxn modelId="{CEC10EDE-33FA-446F-A6E5-3F1478F1041F}" type="presOf" srcId="{3C4F4117-AC35-4F68-99C5-2BC610A067EE}" destId="{2C2DDE70-8D82-4AB4-93FC-3144ABA086D0}" srcOrd="0" destOrd="0" presId="urn:microsoft.com/office/officeart/2005/8/layout/cycle7"/>
    <dgm:cxn modelId="{5DFE2A52-2C1F-4767-B84F-AE038A2872DC}" type="presOf" srcId="{64721B5C-D14F-4D74-AA61-145FB20779E1}" destId="{11F0D0DD-0284-4D20-B9CD-C08520205794}" srcOrd="0" destOrd="0" presId="urn:microsoft.com/office/officeart/2005/8/layout/cycle7"/>
    <dgm:cxn modelId="{59F0F26D-0E65-49E8-B25E-C5E8D9882298}" type="presOf" srcId="{C3471FA4-7764-4FED-BA9F-8EFB4BFA0F99}" destId="{F58CAAE3-CEE1-41C9-B5E4-82A713BA3F54}" srcOrd="0" destOrd="0" presId="urn:microsoft.com/office/officeart/2005/8/layout/cycle7"/>
    <dgm:cxn modelId="{91DDC8AD-420E-4606-9C6F-499AFC8BDBB2}" type="presOf" srcId="{81E1AB89-AFA6-4607-A719-6081FEDBA556}" destId="{E1140C14-6EE6-4BD9-985F-AFAB8280D93B}" srcOrd="0" destOrd="0" presId="urn:microsoft.com/office/officeart/2005/8/layout/cycle7"/>
    <dgm:cxn modelId="{0E240501-0120-4C16-B1CA-85E1ED0AE290}" srcId="{D5850620-F4FF-400A-9C4E-91B2A46B61CC}" destId="{81E1AB89-AFA6-4607-A719-6081FEDBA556}" srcOrd="0" destOrd="0" parTransId="{11966A1C-9755-430D-AA24-2CC219920CB0}" sibTransId="{C3471FA4-7764-4FED-BA9F-8EFB4BFA0F99}"/>
    <dgm:cxn modelId="{0A50748D-0662-4A9E-9F64-7C680FCD4970}" srcId="{D5850620-F4FF-400A-9C4E-91B2A46B61CC}" destId="{61596783-42C6-427C-BAF8-ED8901AD0851}" srcOrd="1" destOrd="0" parTransId="{3278EB2E-2C38-4503-ABC1-9E7845CFF8CE}" sibTransId="{3C4F4117-AC35-4F68-99C5-2BC610A067EE}"/>
    <dgm:cxn modelId="{659FF691-2E7E-4BF1-8C4B-8BDE98FE708F}" type="presOf" srcId="{61596783-42C6-427C-BAF8-ED8901AD0851}" destId="{92DE5DD0-9E39-4ADE-8130-FD6B7CF3AC92}" srcOrd="0" destOrd="0" presId="urn:microsoft.com/office/officeart/2005/8/layout/cycle7"/>
    <dgm:cxn modelId="{400C6B66-D5C2-4F35-9909-60C10581C645}" srcId="{D5850620-F4FF-400A-9C4E-91B2A46B61CC}" destId="{64721B5C-D14F-4D74-AA61-145FB20779E1}" srcOrd="2" destOrd="0" parTransId="{D04079BB-3D4B-4271-B972-3BABAE479A19}" sibTransId="{ECE17288-4B27-42EE-A505-EBD66C5FB3C0}"/>
    <dgm:cxn modelId="{AC6258FF-E2C0-41B0-AAE0-9E1F9E8FE354}" type="presOf" srcId="{ECE17288-4B27-42EE-A505-EBD66C5FB3C0}" destId="{6AE7D5CC-8FBE-44CA-B38D-7E677010C43A}" srcOrd="1" destOrd="0" presId="urn:microsoft.com/office/officeart/2005/8/layout/cycle7"/>
    <dgm:cxn modelId="{43AA5B53-DAD6-4DFB-9592-7C37C8A6D357}" type="presParOf" srcId="{14DFB50A-C116-4302-B9E6-217C3E05B5B0}" destId="{E1140C14-6EE6-4BD9-985F-AFAB8280D93B}" srcOrd="0" destOrd="0" presId="urn:microsoft.com/office/officeart/2005/8/layout/cycle7"/>
    <dgm:cxn modelId="{33307857-AC2D-4462-9638-C3FF1808B945}" type="presParOf" srcId="{14DFB50A-C116-4302-B9E6-217C3E05B5B0}" destId="{F58CAAE3-CEE1-41C9-B5E4-82A713BA3F54}" srcOrd="1" destOrd="0" presId="urn:microsoft.com/office/officeart/2005/8/layout/cycle7"/>
    <dgm:cxn modelId="{4AB9066F-4DEC-4CC1-AB36-7FB6B88AE05B}" type="presParOf" srcId="{F58CAAE3-CEE1-41C9-B5E4-82A713BA3F54}" destId="{67769099-580B-47C0-AC43-BE8BB9726211}" srcOrd="0" destOrd="0" presId="urn:microsoft.com/office/officeart/2005/8/layout/cycle7"/>
    <dgm:cxn modelId="{55468B1C-BBC6-40AF-8C4F-A710250D50A1}" type="presParOf" srcId="{14DFB50A-C116-4302-B9E6-217C3E05B5B0}" destId="{92DE5DD0-9E39-4ADE-8130-FD6B7CF3AC92}" srcOrd="2" destOrd="0" presId="urn:microsoft.com/office/officeart/2005/8/layout/cycle7"/>
    <dgm:cxn modelId="{41B49E2E-EE87-4048-9467-E06BC230F7B2}" type="presParOf" srcId="{14DFB50A-C116-4302-B9E6-217C3E05B5B0}" destId="{2C2DDE70-8D82-4AB4-93FC-3144ABA086D0}" srcOrd="3" destOrd="0" presId="urn:microsoft.com/office/officeart/2005/8/layout/cycle7"/>
    <dgm:cxn modelId="{A18E8E1B-C2F7-441F-B6C6-73C30B046D26}" type="presParOf" srcId="{2C2DDE70-8D82-4AB4-93FC-3144ABA086D0}" destId="{EDCFB6FC-BA6C-402B-8C20-95356A586D9D}" srcOrd="0" destOrd="0" presId="urn:microsoft.com/office/officeart/2005/8/layout/cycle7"/>
    <dgm:cxn modelId="{217BAFF3-2711-4109-BBDB-FA8886C2ADFD}" type="presParOf" srcId="{14DFB50A-C116-4302-B9E6-217C3E05B5B0}" destId="{11F0D0DD-0284-4D20-B9CD-C08520205794}" srcOrd="4" destOrd="0" presId="urn:microsoft.com/office/officeart/2005/8/layout/cycle7"/>
    <dgm:cxn modelId="{8FCF7F69-8225-45C6-8F78-4BC448685DF8}" type="presParOf" srcId="{14DFB50A-C116-4302-B9E6-217C3E05B5B0}" destId="{03A18ACD-7BC8-4E96-8C89-C887E447A79C}" srcOrd="5" destOrd="0" presId="urn:microsoft.com/office/officeart/2005/8/layout/cycle7"/>
    <dgm:cxn modelId="{B647FBAF-0056-4765-9885-E694714FB825}" type="presParOf" srcId="{03A18ACD-7BC8-4E96-8C89-C887E447A79C}" destId="{6AE7D5CC-8FBE-44CA-B38D-7E677010C43A}"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dgm:spPr/>
      <dgm:t>
        <a:bodyPr/>
        <a:lstStyle/>
        <a:p>
          <a:r>
            <a:rPr lang="en-US" dirty="0" smtClean="0"/>
            <a:t>Identify the problem of meaning</a:t>
          </a:r>
          <a:endParaRPr lang="en-US"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dgm:spPr/>
      <dgm:t>
        <a:bodyPr/>
        <a:lstStyle/>
        <a:p>
          <a:r>
            <a:rPr lang="en-US" dirty="0" smtClean="0"/>
            <a:t>Develop questions and examine assumptions </a:t>
          </a:r>
          <a:endParaRPr lang="en-US" dirty="0"/>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dgm:spPr/>
      <dgm:t>
        <a:bodyPr/>
        <a:lstStyle/>
        <a:p>
          <a:r>
            <a:rPr lang="en-US" dirty="0" smtClean="0"/>
            <a:t>Gather data</a:t>
          </a:r>
          <a:endParaRPr lang="en-US"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dgm:t>
        <a:bodyPr/>
        <a:lstStyle/>
        <a:p>
          <a:r>
            <a:rPr lang="en-US" dirty="0" smtClean="0"/>
            <a:t>Action Plan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4DA6F389-F7DB-4DFE-A162-FD14107ABD2E}" type="presOf" srcId="{96E8FC0F-6283-44C5-9E12-DBEAF44B96AF}" destId="{8513FB1E-B849-4B5F-9EAA-2FA770C69E7C}" srcOrd="0" destOrd="0" presId="urn:microsoft.com/office/officeart/2005/8/layout/cycle5"/>
    <dgm:cxn modelId="{278F38C9-4EB1-4057-9F2B-DD4322AD9523}" type="presOf" srcId="{E34C99AB-C6D5-4508-84FF-1A6EA8A9E59E}" destId="{205F2BF5-E970-4370-A83E-DE102CF7DDC8}" srcOrd="0" destOrd="0" presId="urn:microsoft.com/office/officeart/2005/8/layout/cycle5"/>
    <dgm:cxn modelId="{A1985F3D-1D81-4BB9-A060-291A48F768C8}" type="presOf" srcId="{DF1D113F-0A54-407A-9CFC-695A5F71D5C8}" destId="{07C5B955-8109-42E9-8646-E931F71B2CAD}" srcOrd="0" destOrd="0" presId="urn:microsoft.com/office/officeart/2005/8/layout/cycle5"/>
    <dgm:cxn modelId="{3BBECF61-8A3E-4070-957D-47D328285402}" type="presOf" srcId="{04009CC4-02D9-4481-9280-2CE762CFC6A3}" destId="{71DD129E-1557-4088-A6B0-34D4ED2D7718}" srcOrd="0" destOrd="0" presId="urn:microsoft.com/office/officeart/2005/8/layout/cycle5"/>
    <dgm:cxn modelId="{81D14EC4-4015-4EB5-B7E0-757E8084B464}"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915F307A-CA46-474A-90F5-0130BBD3F7D7}" type="presOf" srcId="{7AC07A74-C07F-416D-BD5F-9E5B6DBC0BB9}" destId="{73978B89-55E0-4727-AFEC-3DA78C34A0DD}"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B25BCEA9-93B5-47A7-BB02-CEE90FC3C599}" type="presOf" srcId="{06132753-ABEC-4B30-B9DF-E775D3246DB9}" destId="{2C325EB2-7D5A-47D2-9349-D69D85F1DDAD}" srcOrd="0" destOrd="0" presId="urn:microsoft.com/office/officeart/2005/8/layout/cycle5"/>
    <dgm:cxn modelId="{B2B53DD3-EB8A-4623-ACFC-C7B11C5FB81A}" type="presOf" srcId="{2B62D6BF-3A9C-4025-BC3B-DED4F65CA47B}" destId="{BF99EAC7-FFD0-43ED-8A5C-81AB2C56AE94}"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77478F85-E70E-48A2-ADEB-773F0E2D2EB5}"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B9718A37-66FE-42BD-969C-D470F5BBCFD0}" type="presOf" srcId="{B3DD83AF-284B-4170-9033-54F6179917D7}" destId="{FB84403D-89C3-44B0-A20D-0BFD20AD9755}" srcOrd="0" destOrd="0" presId="urn:microsoft.com/office/officeart/2005/8/layout/cycle5"/>
    <dgm:cxn modelId="{7D4FD44B-D5C1-42D8-B063-622B50681D8B}" type="presOf" srcId="{5996F9D2-D747-4C77-886D-E320C62E1E7D}" destId="{BAB4FE5A-04F8-46B9-92C8-C9985FA5A56A}" srcOrd="0" destOrd="0" presId="urn:microsoft.com/office/officeart/2005/8/layout/cycle5"/>
    <dgm:cxn modelId="{7136353E-6A3E-45CC-9B7E-FABB6435CB88}" type="presParOf" srcId="{8513FB1E-B849-4B5F-9EAA-2FA770C69E7C}" destId="{07C5B955-8109-42E9-8646-E931F71B2CAD}" srcOrd="0" destOrd="0" presId="urn:microsoft.com/office/officeart/2005/8/layout/cycle5"/>
    <dgm:cxn modelId="{98C67281-B3F4-4559-9283-D5690522764A}" type="presParOf" srcId="{8513FB1E-B849-4B5F-9EAA-2FA770C69E7C}" destId="{49F86AAD-E0CB-4BE9-A8CC-0ADE39AD32EC}" srcOrd="1" destOrd="0" presId="urn:microsoft.com/office/officeart/2005/8/layout/cycle5"/>
    <dgm:cxn modelId="{D2FAB28E-6AD7-448B-A142-2FE378EEE2FE}" type="presParOf" srcId="{8513FB1E-B849-4B5F-9EAA-2FA770C69E7C}" destId="{BAB4FE5A-04F8-46B9-92C8-C9985FA5A56A}" srcOrd="2" destOrd="0" presId="urn:microsoft.com/office/officeart/2005/8/layout/cycle5"/>
    <dgm:cxn modelId="{35B8311F-6D24-4708-B3E4-DC180E215234}" type="presParOf" srcId="{8513FB1E-B849-4B5F-9EAA-2FA770C69E7C}" destId="{2E720B26-6BF2-4BA7-8AE7-54D60E76A8F5}" srcOrd="3" destOrd="0" presId="urn:microsoft.com/office/officeart/2005/8/layout/cycle5"/>
    <dgm:cxn modelId="{9138162F-A5AE-4CEA-AF4E-971491955017}" type="presParOf" srcId="{8513FB1E-B849-4B5F-9EAA-2FA770C69E7C}" destId="{1115ABF6-161C-4D2E-8008-F9650E3A5665}" srcOrd="4" destOrd="0" presId="urn:microsoft.com/office/officeart/2005/8/layout/cycle5"/>
    <dgm:cxn modelId="{C4306543-5CBF-49B6-BE10-990E5D8EECA8}" type="presParOf" srcId="{8513FB1E-B849-4B5F-9EAA-2FA770C69E7C}" destId="{205F2BF5-E970-4370-A83E-DE102CF7DDC8}" srcOrd="5" destOrd="0" presId="urn:microsoft.com/office/officeart/2005/8/layout/cycle5"/>
    <dgm:cxn modelId="{99167B77-3C07-470D-A98F-075B5CADACAD}" type="presParOf" srcId="{8513FB1E-B849-4B5F-9EAA-2FA770C69E7C}" destId="{BF99EAC7-FFD0-43ED-8A5C-81AB2C56AE94}" srcOrd="6" destOrd="0" presId="urn:microsoft.com/office/officeart/2005/8/layout/cycle5"/>
    <dgm:cxn modelId="{495DF9AD-775C-4C50-8D8A-F3FFABDC0C84}" type="presParOf" srcId="{8513FB1E-B849-4B5F-9EAA-2FA770C69E7C}" destId="{8DFA4B35-A400-481D-BA69-AFA40B9C0F80}" srcOrd="7" destOrd="0" presId="urn:microsoft.com/office/officeart/2005/8/layout/cycle5"/>
    <dgm:cxn modelId="{72A1C094-B7A8-4AC4-9375-0C7DAF149515}" type="presParOf" srcId="{8513FB1E-B849-4B5F-9EAA-2FA770C69E7C}" destId="{2C325EB2-7D5A-47D2-9349-D69D85F1DDAD}" srcOrd="8" destOrd="0" presId="urn:microsoft.com/office/officeart/2005/8/layout/cycle5"/>
    <dgm:cxn modelId="{9902AF7F-6A50-4B3D-8839-2292FF1AE246}" type="presParOf" srcId="{8513FB1E-B849-4B5F-9EAA-2FA770C69E7C}" destId="{71DD129E-1557-4088-A6B0-34D4ED2D7718}" srcOrd="9" destOrd="0" presId="urn:microsoft.com/office/officeart/2005/8/layout/cycle5"/>
    <dgm:cxn modelId="{8B250D91-904B-4A4B-85E7-0058058F7421}" type="presParOf" srcId="{8513FB1E-B849-4B5F-9EAA-2FA770C69E7C}" destId="{E53861A2-A9AE-4B14-B250-25B1EB5255DA}" srcOrd="10" destOrd="0" presId="urn:microsoft.com/office/officeart/2005/8/layout/cycle5"/>
    <dgm:cxn modelId="{6EB4B0B1-59F1-4732-8C23-CB98E87E07FF}" type="presParOf" srcId="{8513FB1E-B849-4B5F-9EAA-2FA770C69E7C}" destId="{01E8F650-8C9C-4CAB-8C2B-9AA308CC64EB}" srcOrd="11" destOrd="0" presId="urn:microsoft.com/office/officeart/2005/8/layout/cycle5"/>
    <dgm:cxn modelId="{183D1035-001A-459A-83B1-9E598C76A1C8}" type="presParOf" srcId="{8513FB1E-B849-4B5F-9EAA-2FA770C69E7C}" destId="{FB84403D-89C3-44B0-A20D-0BFD20AD9755}" srcOrd="12" destOrd="0" presId="urn:microsoft.com/office/officeart/2005/8/layout/cycle5"/>
    <dgm:cxn modelId="{B076DCD2-30BD-4B9A-85D1-A4D9D991BD61}" type="presParOf" srcId="{8513FB1E-B849-4B5F-9EAA-2FA770C69E7C}" destId="{F4B6A345-0C99-4D3B-84F5-398A15FCFD32}" srcOrd="13" destOrd="0" presId="urn:microsoft.com/office/officeart/2005/8/layout/cycle5"/>
    <dgm:cxn modelId="{07EBDD33-EBA0-4C63-84F4-34CD9206C043}"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6E8FC0F-6283-44C5-9E12-DBEAF44B96AF}"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US"/>
        </a:p>
      </dgm:t>
    </dgm:pt>
    <dgm:pt modelId="{DF1D113F-0A54-407A-9CFC-695A5F71D5C8}">
      <dgm:prSet phldrT="[Text]" custT="1"/>
      <dgm:spPr>
        <a:solidFill>
          <a:schemeClr val="accent2"/>
        </a:solidFill>
      </dgm:spPr>
      <dgm:t>
        <a:bodyPr/>
        <a:lstStyle/>
        <a:p>
          <a:r>
            <a:rPr lang="en-US" sz="1200" dirty="0" smtClean="0"/>
            <a:t>Identify a struggling reader</a:t>
          </a:r>
          <a:endParaRPr lang="en-US" sz="1200" dirty="0"/>
        </a:p>
      </dgm:t>
    </dgm:pt>
    <dgm:pt modelId="{071E3D59-EAA4-45B8-B69B-CB734BC30BAB}" type="parTrans" cxnId="{31E385AC-4C85-4256-9A7A-5A3B6ED4754E}">
      <dgm:prSet/>
      <dgm:spPr/>
      <dgm:t>
        <a:bodyPr/>
        <a:lstStyle/>
        <a:p>
          <a:endParaRPr lang="en-US"/>
        </a:p>
      </dgm:t>
    </dgm:pt>
    <dgm:pt modelId="{5996F9D2-D747-4C77-886D-E320C62E1E7D}" type="sibTrans" cxnId="{31E385AC-4C85-4256-9A7A-5A3B6ED4754E}">
      <dgm:prSet/>
      <dgm:spPr/>
      <dgm:t>
        <a:bodyPr/>
        <a:lstStyle/>
        <a:p>
          <a:endParaRPr lang="en-US"/>
        </a:p>
      </dgm:t>
    </dgm:pt>
    <dgm:pt modelId="{36718A72-C635-4700-B6AF-647EBE6AE9E1}">
      <dgm:prSet phldrT="[Text]" custT="1"/>
      <dgm:spPr>
        <a:solidFill>
          <a:schemeClr val="accent2"/>
        </a:solidFill>
      </dgm:spPr>
      <dgm:t>
        <a:bodyPr/>
        <a:lstStyle/>
        <a:p>
          <a:r>
            <a:rPr lang="en-US" sz="1200" dirty="0" smtClean="0"/>
            <a:t>Why is the student struggling with learning how to read</a:t>
          </a:r>
          <a:r>
            <a:rPr lang="en-US" sz="700" dirty="0" smtClean="0"/>
            <a:t>? </a:t>
          </a:r>
        </a:p>
      </dgm:t>
    </dgm:pt>
    <dgm:pt modelId="{64531FAC-78CF-438D-BC9A-A64C38EB28B1}" type="parTrans" cxnId="{B0066417-473F-45C0-B6CF-4DD5453E6393}">
      <dgm:prSet/>
      <dgm:spPr/>
      <dgm:t>
        <a:bodyPr/>
        <a:lstStyle/>
        <a:p>
          <a:endParaRPr lang="en-US"/>
        </a:p>
      </dgm:t>
    </dgm:pt>
    <dgm:pt modelId="{E34C99AB-C6D5-4508-84FF-1A6EA8A9E59E}" type="sibTrans" cxnId="{B0066417-473F-45C0-B6CF-4DD5453E6393}">
      <dgm:prSet/>
      <dgm:spPr/>
      <dgm:t>
        <a:bodyPr/>
        <a:lstStyle/>
        <a:p>
          <a:endParaRPr lang="en-US"/>
        </a:p>
      </dgm:t>
    </dgm:pt>
    <dgm:pt modelId="{2B62D6BF-3A9C-4025-BC3B-DED4F65CA47B}">
      <dgm:prSet phldrT="[Text]" custT="1"/>
      <dgm:spPr>
        <a:solidFill>
          <a:schemeClr val="accent2"/>
        </a:solidFill>
      </dgm:spPr>
      <dgm:t>
        <a:bodyPr/>
        <a:lstStyle/>
        <a:p>
          <a:r>
            <a:rPr lang="en-US" sz="1200" dirty="0" smtClean="0"/>
            <a:t>TOWRE</a:t>
          </a:r>
        </a:p>
        <a:p>
          <a:r>
            <a:rPr lang="en-US" sz="1200" dirty="0" smtClean="0"/>
            <a:t>GORT</a:t>
          </a:r>
        </a:p>
        <a:p>
          <a:r>
            <a:rPr lang="en-US" sz="1200" dirty="0" smtClean="0"/>
            <a:t>CTOPP</a:t>
          </a:r>
        </a:p>
        <a:p>
          <a:r>
            <a:rPr lang="en-US" sz="1200" dirty="0" smtClean="0"/>
            <a:t>Classroom based reading </a:t>
          </a:r>
          <a:r>
            <a:rPr lang="en-US" sz="1200" dirty="0" err="1" smtClean="0"/>
            <a:t>asseemsnt</a:t>
          </a:r>
          <a:endParaRPr lang="en-US" sz="1200" dirty="0"/>
        </a:p>
      </dgm:t>
    </dgm:pt>
    <dgm:pt modelId="{6DE52C2C-2DDA-4FFB-A211-17946CE6964D}" type="parTrans" cxnId="{BE3A0B27-DD2D-4D3B-BC13-E842F76C34D2}">
      <dgm:prSet/>
      <dgm:spPr/>
      <dgm:t>
        <a:bodyPr/>
        <a:lstStyle/>
        <a:p>
          <a:endParaRPr lang="en-US"/>
        </a:p>
      </dgm:t>
    </dgm:pt>
    <dgm:pt modelId="{06132753-ABEC-4B30-B9DF-E775D3246DB9}" type="sibTrans" cxnId="{BE3A0B27-DD2D-4D3B-BC13-E842F76C34D2}">
      <dgm:prSet/>
      <dgm:spPr/>
      <dgm:t>
        <a:bodyPr/>
        <a:lstStyle/>
        <a:p>
          <a:endParaRPr lang="en-US"/>
        </a:p>
      </dgm:t>
    </dgm:pt>
    <dgm:pt modelId="{04009CC4-02D9-4481-9280-2CE762CFC6A3}">
      <dgm:prSet phldrT="[Text]"/>
      <dgm:spPr>
        <a:solidFill>
          <a:schemeClr val="accent2"/>
        </a:solidFill>
      </dgm:spPr>
      <dgm:t>
        <a:bodyPr/>
        <a:lstStyle/>
        <a:p>
          <a:r>
            <a:rPr lang="en-US" dirty="0" smtClean="0"/>
            <a:t> Analyze and interpret the data</a:t>
          </a:r>
          <a:endParaRPr lang="en-US" dirty="0"/>
        </a:p>
      </dgm:t>
    </dgm:pt>
    <dgm:pt modelId="{A4E5D2D3-3697-4A3D-AD6A-85F90D45410B}" type="parTrans" cxnId="{B4FFB65C-E8F4-4A5C-9FCD-40186E0672CE}">
      <dgm:prSet/>
      <dgm:spPr/>
      <dgm:t>
        <a:bodyPr/>
        <a:lstStyle/>
        <a:p>
          <a:endParaRPr lang="en-US"/>
        </a:p>
      </dgm:t>
    </dgm:pt>
    <dgm:pt modelId="{74468751-080D-4452-8BF9-FCAEA775F96A}" type="sibTrans" cxnId="{B4FFB65C-E8F4-4A5C-9FCD-40186E0672CE}">
      <dgm:prSet/>
      <dgm:spPr/>
      <dgm:t>
        <a:bodyPr/>
        <a:lstStyle/>
        <a:p>
          <a:endParaRPr lang="en-US"/>
        </a:p>
      </dgm:t>
    </dgm:pt>
    <dgm:pt modelId="{B3DD83AF-284B-4170-9033-54F6179917D7}">
      <dgm:prSet phldrT="[Text]"/>
      <dgm:spPr>
        <a:solidFill>
          <a:schemeClr val="accent2"/>
        </a:solidFill>
      </dgm:spPr>
      <dgm:t>
        <a:bodyPr/>
        <a:lstStyle/>
        <a:p>
          <a:r>
            <a:rPr lang="en-US" dirty="0" smtClean="0"/>
            <a:t>Implications for Teaching and Reflection</a:t>
          </a:r>
          <a:endParaRPr lang="en-US" dirty="0"/>
        </a:p>
      </dgm:t>
    </dgm:pt>
    <dgm:pt modelId="{865F258F-63E5-4C8F-8C18-72D014188C52}" type="parTrans" cxnId="{F8D63282-D68D-4BDE-9FBD-0EABC0F57D3A}">
      <dgm:prSet/>
      <dgm:spPr/>
      <dgm:t>
        <a:bodyPr/>
        <a:lstStyle/>
        <a:p>
          <a:endParaRPr lang="en-US"/>
        </a:p>
      </dgm:t>
    </dgm:pt>
    <dgm:pt modelId="{7AC07A74-C07F-416D-BD5F-9E5B6DBC0BB9}" type="sibTrans" cxnId="{F8D63282-D68D-4BDE-9FBD-0EABC0F57D3A}">
      <dgm:prSet/>
      <dgm:spPr/>
      <dgm:t>
        <a:bodyPr/>
        <a:lstStyle/>
        <a:p>
          <a:endParaRPr lang="en-US"/>
        </a:p>
      </dgm:t>
    </dgm:pt>
    <dgm:pt modelId="{8513FB1E-B849-4B5F-9EAA-2FA770C69E7C}" type="pres">
      <dgm:prSet presAssocID="{96E8FC0F-6283-44C5-9E12-DBEAF44B96AF}" presName="cycle" presStyleCnt="0">
        <dgm:presLayoutVars>
          <dgm:dir/>
          <dgm:resizeHandles val="exact"/>
        </dgm:presLayoutVars>
      </dgm:prSet>
      <dgm:spPr/>
      <dgm:t>
        <a:bodyPr/>
        <a:lstStyle/>
        <a:p>
          <a:endParaRPr lang="en-US"/>
        </a:p>
      </dgm:t>
    </dgm:pt>
    <dgm:pt modelId="{07C5B955-8109-42E9-8646-E931F71B2CAD}" type="pres">
      <dgm:prSet presAssocID="{DF1D113F-0A54-407A-9CFC-695A5F71D5C8}" presName="node" presStyleLbl="node1" presStyleIdx="0" presStyleCnt="5">
        <dgm:presLayoutVars>
          <dgm:bulletEnabled val="1"/>
        </dgm:presLayoutVars>
      </dgm:prSet>
      <dgm:spPr/>
      <dgm:t>
        <a:bodyPr/>
        <a:lstStyle/>
        <a:p>
          <a:endParaRPr lang="en-US"/>
        </a:p>
      </dgm:t>
    </dgm:pt>
    <dgm:pt modelId="{49F86AAD-E0CB-4BE9-A8CC-0ADE39AD32EC}" type="pres">
      <dgm:prSet presAssocID="{DF1D113F-0A54-407A-9CFC-695A5F71D5C8}" presName="spNode" presStyleCnt="0"/>
      <dgm:spPr/>
    </dgm:pt>
    <dgm:pt modelId="{BAB4FE5A-04F8-46B9-92C8-C9985FA5A56A}" type="pres">
      <dgm:prSet presAssocID="{5996F9D2-D747-4C77-886D-E320C62E1E7D}" presName="sibTrans" presStyleLbl="sibTrans1D1" presStyleIdx="0" presStyleCnt="5"/>
      <dgm:spPr/>
      <dgm:t>
        <a:bodyPr/>
        <a:lstStyle/>
        <a:p>
          <a:endParaRPr lang="en-US"/>
        </a:p>
      </dgm:t>
    </dgm:pt>
    <dgm:pt modelId="{2E720B26-6BF2-4BA7-8AE7-54D60E76A8F5}" type="pres">
      <dgm:prSet presAssocID="{36718A72-C635-4700-B6AF-647EBE6AE9E1}" presName="node" presStyleLbl="node1" presStyleIdx="1" presStyleCnt="5" custScaleY="120401">
        <dgm:presLayoutVars>
          <dgm:bulletEnabled val="1"/>
        </dgm:presLayoutVars>
      </dgm:prSet>
      <dgm:spPr/>
      <dgm:t>
        <a:bodyPr/>
        <a:lstStyle/>
        <a:p>
          <a:endParaRPr lang="en-US"/>
        </a:p>
      </dgm:t>
    </dgm:pt>
    <dgm:pt modelId="{1115ABF6-161C-4D2E-8008-F9650E3A5665}" type="pres">
      <dgm:prSet presAssocID="{36718A72-C635-4700-B6AF-647EBE6AE9E1}" presName="spNode" presStyleCnt="0"/>
      <dgm:spPr/>
    </dgm:pt>
    <dgm:pt modelId="{205F2BF5-E970-4370-A83E-DE102CF7DDC8}" type="pres">
      <dgm:prSet presAssocID="{E34C99AB-C6D5-4508-84FF-1A6EA8A9E59E}" presName="sibTrans" presStyleLbl="sibTrans1D1" presStyleIdx="1" presStyleCnt="5"/>
      <dgm:spPr/>
      <dgm:t>
        <a:bodyPr/>
        <a:lstStyle/>
        <a:p>
          <a:endParaRPr lang="en-US"/>
        </a:p>
      </dgm:t>
    </dgm:pt>
    <dgm:pt modelId="{BF99EAC7-FFD0-43ED-8A5C-81AB2C56AE94}" type="pres">
      <dgm:prSet presAssocID="{2B62D6BF-3A9C-4025-BC3B-DED4F65CA47B}" presName="node" presStyleLbl="node1" presStyleIdx="2" presStyleCnt="5" custScaleY="182287" custRadScaleRad="102115" custRadScaleInc="-6677">
        <dgm:presLayoutVars>
          <dgm:bulletEnabled val="1"/>
        </dgm:presLayoutVars>
      </dgm:prSet>
      <dgm:spPr/>
      <dgm:t>
        <a:bodyPr/>
        <a:lstStyle/>
        <a:p>
          <a:endParaRPr lang="en-US"/>
        </a:p>
      </dgm:t>
    </dgm:pt>
    <dgm:pt modelId="{8DFA4B35-A400-481D-BA69-AFA40B9C0F80}" type="pres">
      <dgm:prSet presAssocID="{2B62D6BF-3A9C-4025-BC3B-DED4F65CA47B}" presName="spNode" presStyleCnt="0"/>
      <dgm:spPr/>
    </dgm:pt>
    <dgm:pt modelId="{2C325EB2-7D5A-47D2-9349-D69D85F1DDAD}" type="pres">
      <dgm:prSet presAssocID="{06132753-ABEC-4B30-B9DF-E775D3246DB9}" presName="sibTrans" presStyleLbl="sibTrans1D1" presStyleIdx="2" presStyleCnt="5"/>
      <dgm:spPr/>
      <dgm:t>
        <a:bodyPr/>
        <a:lstStyle/>
        <a:p>
          <a:endParaRPr lang="en-US"/>
        </a:p>
      </dgm:t>
    </dgm:pt>
    <dgm:pt modelId="{71DD129E-1557-4088-A6B0-34D4ED2D7718}" type="pres">
      <dgm:prSet presAssocID="{04009CC4-02D9-4481-9280-2CE762CFC6A3}" presName="node" presStyleLbl="node1" presStyleIdx="3" presStyleCnt="5">
        <dgm:presLayoutVars>
          <dgm:bulletEnabled val="1"/>
        </dgm:presLayoutVars>
      </dgm:prSet>
      <dgm:spPr/>
      <dgm:t>
        <a:bodyPr/>
        <a:lstStyle/>
        <a:p>
          <a:endParaRPr lang="en-US"/>
        </a:p>
      </dgm:t>
    </dgm:pt>
    <dgm:pt modelId="{E53861A2-A9AE-4B14-B250-25B1EB5255DA}" type="pres">
      <dgm:prSet presAssocID="{04009CC4-02D9-4481-9280-2CE762CFC6A3}" presName="spNode" presStyleCnt="0"/>
      <dgm:spPr/>
    </dgm:pt>
    <dgm:pt modelId="{01E8F650-8C9C-4CAB-8C2B-9AA308CC64EB}" type="pres">
      <dgm:prSet presAssocID="{74468751-080D-4452-8BF9-FCAEA775F96A}" presName="sibTrans" presStyleLbl="sibTrans1D1" presStyleIdx="3" presStyleCnt="5"/>
      <dgm:spPr/>
      <dgm:t>
        <a:bodyPr/>
        <a:lstStyle/>
        <a:p>
          <a:endParaRPr lang="en-US"/>
        </a:p>
      </dgm:t>
    </dgm:pt>
    <dgm:pt modelId="{FB84403D-89C3-44B0-A20D-0BFD20AD9755}" type="pres">
      <dgm:prSet presAssocID="{B3DD83AF-284B-4170-9033-54F6179917D7}" presName="node" presStyleLbl="node1" presStyleIdx="4" presStyleCnt="5">
        <dgm:presLayoutVars>
          <dgm:bulletEnabled val="1"/>
        </dgm:presLayoutVars>
      </dgm:prSet>
      <dgm:spPr/>
      <dgm:t>
        <a:bodyPr/>
        <a:lstStyle/>
        <a:p>
          <a:endParaRPr lang="en-US"/>
        </a:p>
      </dgm:t>
    </dgm:pt>
    <dgm:pt modelId="{F4B6A345-0C99-4D3B-84F5-398A15FCFD32}" type="pres">
      <dgm:prSet presAssocID="{B3DD83AF-284B-4170-9033-54F6179917D7}" presName="spNode" presStyleCnt="0"/>
      <dgm:spPr/>
    </dgm:pt>
    <dgm:pt modelId="{73978B89-55E0-4727-AFEC-3DA78C34A0DD}" type="pres">
      <dgm:prSet presAssocID="{7AC07A74-C07F-416D-BD5F-9E5B6DBC0BB9}" presName="sibTrans" presStyleLbl="sibTrans1D1" presStyleIdx="4" presStyleCnt="5"/>
      <dgm:spPr/>
      <dgm:t>
        <a:bodyPr/>
        <a:lstStyle/>
        <a:p>
          <a:endParaRPr lang="en-US"/>
        </a:p>
      </dgm:t>
    </dgm:pt>
  </dgm:ptLst>
  <dgm:cxnLst>
    <dgm:cxn modelId="{672CB923-F621-48A1-91A8-C0F8C7977DBB}" type="presOf" srcId="{E34C99AB-C6D5-4508-84FF-1A6EA8A9E59E}" destId="{205F2BF5-E970-4370-A83E-DE102CF7DDC8}" srcOrd="0" destOrd="0" presId="urn:microsoft.com/office/officeart/2005/8/layout/cycle5"/>
    <dgm:cxn modelId="{312E6B80-B875-4B03-9A75-9090339FCEA4}" type="presOf" srcId="{B3DD83AF-284B-4170-9033-54F6179917D7}" destId="{FB84403D-89C3-44B0-A20D-0BFD20AD9755}" srcOrd="0" destOrd="0" presId="urn:microsoft.com/office/officeart/2005/8/layout/cycle5"/>
    <dgm:cxn modelId="{D8417680-1CC0-4D83-BA37-4AEBC94E744E}" type="presOf" srcId="{DF1D113F-0A54-407A-9CFC-695A5F71D5C8}" destId="{07C5B955-8109-42E9-8646-E931F71B2CAD}" srcOrd="0" destOrd="0" presId="urn:microsoft.com/office/officeart/2005/8/layout/cycle5"/>
    <dgm:cxn modelId="{A8329E38-1576-4CED-B4B4-0653B0026CEC}" type="presOf" srcId="{36718A72-C635-4700-B6AF-647EBE6AE9E1}" destId="{2E720B26-6BF2-4BA7-8AE7-54D60E76A8F5}" srcOrd="0" destOrd="0" presId="urn:microsoft.com/office/officeart/2005/8/layout/cycle5"/>
    <dgm:cxn modelId="{BE3A0B27-DD2D-4D3B-BC13-E842F76C34D2}" srcId="{96E8FC0F-6283-44C5-9E12-DBEAF44B96AF}" destId="{2B62D6BF-3A9C-4025-BC3B-DED4F65CA47B}" srcOrd="2" destOrd="0" parTransId="{6DE52C2C-2DDA-4FFB-A211-17946CE6964D}" sibTransId="{06132753-ABEC-4B30-B9DF-E775D3246DB9}"/>
    <dgm:cxn modelId="{F8D63282-D68D-4BDE-9FBD-0EABC0F57D3A}" srcId="{96E8FC0F-6283-44C5-9E12-DBEAF44B96AF}" destId="{B3DD83AF-284B-4170-9033-54F6179917D7}" srcOrd="4" destOrd="0" parTransId="{865F258F-63E5-4C8F-8C18-72D014188C52}" sibTransId="{7AC07A74-C07F-416D-BD5F-9E5B6DBC0BB9}"/>
    <dgm:cxn modelId="{77D82943-A83E-4FA8-9DF5-AA5DE719EFB2}" type="presOf" srcId="{7AC07A74-C07F-416D-BD5F-9E5B6DBC0BB9}" destId="{73978B89-55E0-4727-AFEC-3DA78C34A0DD}" srcOrd="0" destOrd="0" presId="urn:microsoft.com/office/officeart/2005/8/layout/cycle5"/>
    <dgm:cxn modelId="{C7E81E6B-F56C-4C6C-A855-9A1742D3CD2A}" type="presOf" srcId="{2B62D6BF-3A9C-4025-BC3B-DED4F65CA47B}" destId="{BF99EAC7-FFD0-43ED-8A5C-81AB2C56AE94}" srcOrd="0" destOrd="0" presId="urn:microsoft.com/office/officeart/2005/8/layout/cycle5"/>
    <dgm:cxn modelId="{B0066417-473F-45C0-B6CF-4DD5453E6393}" srcId="{96E8FC0F-6283-44C5-9E12-DBEAF44B96AF}" destId="{36718A72-C635-4700-B6AF-647EBE6AE9E1}" srcOrd="1" destOrd="0" parTransId="{64531FAC-78CF-438D-BC9A-A64C38EB28B1}" sibTransId="{E34C99AB-C6D5-4508-84FF-1A6EA8A9E59E}"/>
    <dgm:cxn modelId="{3307F85B-3210-41C4-BD6B-3052377527F1}" type="presOf" srcId="{5996F9D2-D747-4C77-886D-E320C62E1E7D}" destId="{BAB4FE5A-04F8-46B9-92C8-C9985FA5A56A}" srcOrd="0" destOrd="0" presId="urn:microsoft.com/office/officeart/2005/8/layout/cycle5"/>
    <dgm:cxn modelId="{31E385AC-4C85-4256-9A7A-5A3B6ED4754E}" srcId="{96E8FC0F-6283-44C5-9E12-DBEAF44B96AF}" destId="{DF1D113F-0A54-407A-9CFC-695A5F71D5C8}" srcOrd="0" destOrd="0" parTransId="{071E3D59-EAA4-45B8-B69B-CB734BC30BAB}" sibTransId="{5996F9D2-D747-4C77-886D-E320C62E1E7D}"/>
    <dgm:cxn modelId="{26E1AF5C-7667-43D7-9E98-CFCAF0DB94B1}" type="presOf" srcId="{74468751-080D-4452-8BF9-FCAEA775F96A}" destId="{01E8F650-8C9C-4CAB-8C2B-9AA308CC64EB}" srcOrd="0" destOrd="0" presId="urn:microsoft.com/office/officeart/2005/8/layout/cycle5"/>
    <dgm:cxn modelId="{B4FFB65C-E8F4-4A5C-9FCD-40186E0672CE}" srcId="{96E8FC0F-6283-44C5-9E12-DBEAF44B96AF}" destId="{04009CC4-02D9-4481-9280-2CE762CFC6A3}" srcOrd="3" destOrd="0" parTransId="{A4E5D2D3-3697-4A3D-AD6A-85F90D45410B}" sibTransId="{74468751-080D-4452-8BF9-FCAEA775F96A}"/>
    <dgm:cxn modelId="{1FE17C42-C155-403B-AB42-26BBB6643FB8}" type="presOf" srcId="{96E8FC0F-6283-44C5-9E12-DBEAF44B96AF}" destId="{8513FB1E-B849-4B5F-9EAA-2FA770C69E7C}" srcOrd="0" destOrd="0" presId="urn:microsoft.com/office/officeart/2005/8/layout/cycle5"/>
    <dgm:cxn modelId="{970375E0-52A7-4FC8-8A6D-68FFA2674A55}" type="presOf" srcId="{06132753-ABEC-4B30-B9DF-E775D3246DB9}" destId="{2C325EB2-7D5A-47D2-9349-D69D85F1DDAD}" srcOrd="0" destOrd="0" presId="urn:microsoft.com/office/officeart/2005/8/layout/cycle5"/>
    <dgm:cxn modelId="{71F822ED-402F-4E00-BC11-F1DDCA2ECB81}" type="presOf" srcId="{04009CC4-02D9-4481-9280-2CE762CFC6A3}" destId="{71DD129E-1557-4088-A6B0-34D4ED2D7718}" srcOrd="0" destOrd="0" presId="urn:microsoft.com/office/officeart/2005/8/layout/cycle5"/>
    <dgm:cxn modelId="{5FDBCC4B-585E-4287-BF90-727959922AF5}" type="presParOf" srcId="{8513FB1E-B849-4B5F-9EAA-2FA770C69E7C}" destId="{07C5B955-8109-42E9-8646-E931F71B2CAD}" srcOrd="0" destOrd="0" presId="urn:microsoft.com/office/officeart/2005/8/layout/cycle5"/>
    <dgm:cxn modelId="{2D3ACE72-9D28-47E7-8663-9CEED5D1C09C}" type="presParOf" srcId="{8513FB1E-B849-4B5F-9EAA-2FA770C69E7C}" destId="{49F86AAD-E0CB-4BE9-A8CC-0ADE39AD32EC}" srcOrd="1" destOrd="0" presId="urn:microsoft.com/office/officeart/2005/8/layout/cycle5"/>
    <dgm:cxn modelId="{6B3E88B2-3E8C-4CD0-969C-0AD4922D728D}" type="presParOf" srcId="{8513FB1E-B849-4B5F-9EAA-2FA770C69E7C}" destId="{BAB4FE5A-04F8-46B9-92C8-C9985FA5A56A}" srcOrd="2" destOrd="0" presId="urn:microsoft.com/office/officeart/2005/8/layout/cycle5"/>
    <dgm:cxn modelId="{BD520C69-02F6-4DFE-9CE0-F8B54D81C78A}" type="presParOf" srcId="{8513FB1E-B849-4B5F-9EAA-2FA770C69E7C}" destId="{2E720B26-6BF2-4BA7-8AE7-54D60E76A8F5}" srcOrd="3" destOrd="0" presId="urn:microsoft.com/office/officeart/2005/8/layout/cycle5"/>
    <dgm:cxn modelId="{8074914A-85FB-440E-B27B-6C2180B9BE89}" type="presParOf" srcId="{8513FB1E-B849-4B5F-9EAA-2FA770C69E7C}" destId="{1115ABF6-161C-4D2E-8008-F9650E3A5665}" srcOrd="4" destOrd="0" presId="urn:microsoft.com/office/officeart/2005/8/layout/cycle5"/>
    <dgm:cxn modelId="{C59C578E-9EEB-46C8-A7ED-BA640A3DD179}" type="presParOf" srcId="{8513FB1E-B849-4B5F-9EAA-2FA770C69E7C}" destId="{205F2BF5-E970-4370-A83E-DE102CF7DDC8}" srcOrd="5" destOrd="0" presId="urn:microsoft.com/office/officeart/2005/8/layout/cycle5"/>
    <dgm:cxn modelId="{D59F97D1-BD9D-417E-9F91-808C71EB13C6}" type="presParOf" srcId="{8513FB1E-B849-4B5F-9EAA-2FA770C69E7C}" destId="{BF99EAC7-FFD0-43ED-8A5C-81AB2C56AE94}" srcOrd="6" destOrd="0" presId="urn:microsoft.com/office/officeart/2005/8/layout/cycle5"/>
    <dgm:cxn modelId="{758C227E-AAEF-49C0-89AE-23ED60A05653}" type="presParOf" srcId="{8513FB1E-B849-4B5F-9EAA-2FA770C69E7C}" destId="{8DFA4B35-A400-481D-BA69-AFA40B9C0F80}" srcOrd="7" destOrd="0" presId="urn:microsoft.com/office/officeart/2005/8/layout/cycle5"/>
    <dgm:cxn modelId="{2FAF9340-8AC3-47B2-A2D4-C2362E4C6F28}" type="presParOf" srcId="{8513FB1E-B849-4B5F-9EAA-2FA770C69E7C}" destId="{2C325EB2-7D5A-47D2-9349-D69D85F1DDAD}" srcOrd="8" destOrd="0" presId="urn:microsoft.com/office/officeart/2005/8/layout/cycle5"/>
    <dgm:cxn modelId="{1D26164A-F5C3-46CC-A571-F38BB542DCE6}" type="presParOf" srcId="{8513FB1E-B849-4B5F-9EAA-2FA770C69E7C}" destId="{71DD129E-1557-4088-A6B0-34D4ED2D7718}" srcOrd="9" destOrd="0" presId="urn:microsoft.com/office/officeart/2005/8/layout/cycle5"/>
    <dgm:cxn modelId="{DB09FA3F-4277-42B7-B39B-B9F5F9104C54}" type="presParOf" srcId="{8513FB1E-B849-4B5F-9EAA-2FA770C69E7C}" destId="{E53861A2-A9AE-4B14-B250-25B1EB5255DA}" srcOrd="10" destOrd="0" presId="urn:microsoft.com/office/officeart/2005/8/layout/cycle5"/>
    <dgm:cxn modelId="{21F0BACA-AAFF-45BF-B195-90F96BF0F61A}" type="presParOf" srcId="{8513FB1E-B849-4B5F-9EAA-2FA770C69E7C}" destId="{01E8F650-8C9C-4CAB-8C2B-9AA308CC64EB}" srcOrd="11" destOrd="0" presId="urn:microsoft.com/office/officeart/2005/8/layout/cycle5"/>
    <dgm:cxn modelId="{4272AF6A-EEE6-4228-BF11-FC32EE35C088}" type="presParOf" srcId="{8513FB1E-B849-4B5F-9EAA-2FA770C69E7C}" destId="{FB84403D-89C3-44B0-A20D-0BFD20AD9755}" srcOrd="12" destOrd="0" presId="urn:microsoft.com/office/officeart/2005/8/layout/cycle5"/>
    <dgm:cxn modelId="{796A6565-3E48-401B-85F5-925AD63B8B64}" type="presParOf" srcId="{8513FB1E-B849-4B5F-9EAA-2FA770C69E7C}" destId="{F4B6A345-0C99-4D3B-84F5-398A15FCFD32}" srcOrd="13" destOrd="0" presId="urn:microsoft.com/office/officeart/2005/8/layout/cycle5"/>
    <dgm:cxn modelId="{95C49334-4804-4861-AD10-7DA1531F564F}" type="presParOf" srcId="{8513FB1E-B849-4B5F-9EAA-2FA770C69E7C}" destId="{73978B89-55E0-4727-AFEC-3DA78C34A0DD}" srcOrd="14" destOrd="0" presId="urn:microsoft.com/office/officeart/2005/8/layout/cycle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8FCC44-2D09-48D1-95C9-8742DD18062C}">
      <dsp:nvSpPr>
        <dsp:cNvPr id="0" name=""/>
        <dsp:cNvSpPr/>
      </dsp:nvSpPr>
      <dsp:spPr>
        <a:xfrm>
          <a:off x="240547" y="-76211"/>
          <a:ext cx="7386250" cy="4057376"/>
        </a:xfrm>
        <a:prstGeom prst="circularArrow">
          <a:avLst>
            <a:gd name="adj1" fmla="val 5274"/>
            <a:gd name="adj2" fmla="val 312630"/>
            <a:gd name="adj3" fmla="val 14234790"/>
            <a:gd name="adj4" fmla="val 1712312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C03F93-431F-4CB8-AB98-7CF8D3553251}">
      <dsp:nvSpPr>
        <dsp:cNvPr id="0" name=""/>
        <dsp:cNvSpPr/>
      </dsp:nvSpPr>
      <dsp:spPr>
        <a:xfrm>
          <a:off x="3155919" y="1815"/>
          <a:ext cx="1536762" cy="768381"/>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Observe</a:t>
          </a:r>
        </a:p>
      </dsp:txBody>
      <dsp:txXfrm>
        <a:off x="3193428" y="39324"/>
        <a:ext cx="1461744" cy="693363"/>
      </dsp:txXfrm>
    </dsp:sp>
    <dsp:sp modelId="{6D593237-AFE1-4211-BF1A-3A10DF6A6107}">
      <dsp:nvSpPr>
        <dsp:cNvPr id="0" name=""/>
        <dsp:cNvSpPr/>
      </dsp:nvSpPr>
      <dsp:spPr>
        <a:xfrm>
          <a:off x="4581392" y="824812"/>
          <a:ext cx="1536762" cy="768381"/>
        </a:xfrm>
        <a:prstGeom prst="roundRect">
          <a:avLst/>
        </a:prstGeom>
        <a:solidFill>
          <a:schemeClr val="tx1"/>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Inquire</a:t>
          </a:r>
        </a:p>
      </dsp:txBody>
      <dsp:txXfrm>
        <a:off x="4618901" y="862321"/>
        <a:ext cx="1461744" cy="693363"/>
      </dsp:txXfrm>
    </dsp:sp>
    <dsp:sp modelId="{C22F9207-D812-4F86-A2D4-9C1631B88F91}">
      <dsp:nvSpPr>
        <dsp:cNvPr id="0" name=""/>
        <dsp:cNvSpPr/>
      </dsp:nvSpPr>
      <dsp:spPr>
        <a:xfrm>
          <a:off x="4612381" y="2098844"/>
          <a:ext cx="1536762" cy="768381"/>
        </a:xfrm>
        <a:prstGeom prst="roundRect">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Diagnose</a:t>
          </a:r>
        </a:p>
      </dsp:txBody>
      <dsp:txXfrm>
        <a:off x="4649890" y="2136353"/>
        <a:ext cx="1461744" cy="693363"/>
      </dsp:txXfrm>
    </dsp:sp>
    <dsp:sp modelId="{D50A4628-25A1-4E67-86EA-B07474E9BB7E}">
      <dsp:nvSpPr>
        <dsp:cNvPr id="0" name=""/>
        <dsp:cNvSpPr/>
      </dsp:nvSpPr>
      <dsp:spPr>
        <a:xfrm>
          <a:off x="3117819" y="3064251"/>
          <a:ext cx="1536762" cy="768381"/>
        </a:xfrm>
        <a:prstGeom prst="roundRect">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Design</a:t>
          </a:r>
        </a:p>
      </dsp:txBody>
      <dsp:txXfrm>
        <a:off x="3155328" y="3101760"/>
        <a:ext cx="1461744" cy="693363"/>
      </dsp:txXfrm>
    </dsp:sp>
    <dsp:sp modelId="{6E65CF21-5369-4D7A-95C7-33D33FC9B0E0}">
      <dsp:nvSpPr>
        <dsp:cNvPr id="0" name=""/>
        <dsp:cNvSpPr/>
      </dsp:nvSpPr>
      <dsp:spPr>
        <a:xfrm>
          <a:off x="1600195" y="762000"/>
          <a:ext cx="1536762" cy="768381"/>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Assess Student Learning</a:t>
          </a:r>
        </a:p>
      </dsp:txBody>
      <dsp:txXfrm>
        <a:off x="1637704" y="799509"/>
        <a:ext cx="1461744" cy="693363"/>
      </dsp:txXfrm>
    </dsp:sp>
    <dsp:sp modelId="{19D02728-0081-4B48-AA6E-6D8B6202A9E2}">
      <dsp:nvSpPr>
        <dsp:cNvPr id="0" name=""/>
        <dsp:cNvSpPr/>
      </dsp:nvSpPr>
      <dsp:spPr>
        <a:xfrm>
          <a:off x="1447808" y="2133598"/>
          <a:ext cx="1536762" cy="768381"/>
        </a:xfrm>
        <a:prstGeom prst="roundRect">
          <a:avLst/>
        </a:prstGeom>
        <a:solidFill>
          <a:schemeClr val="accent6"/>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a:t>Teach</a:t>
          </a:r>
        </a:p>
      </dsp:txBody>
      <dsp:txXfrm>
        <a:off x="1485317" y="2171107"/>
        <a:ext cx="1461744" cy="69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39E5FE-B4EE-495C-B82E-AD6DE9895555}">
      <dsp:nvSpPr>
        <dsp:cNvPr id="0" name=""/>
        <dsp:cNvSpPr/>
      </dsp:nvSpPr>
      <dsp:spPr>
        <a:xfrm>
          <a:off x="5052597"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Guided Reading</a:t>
          </a:r>
        </a:p>
        <a:p>
          <a:pPr marL="57150" lvl="1" indent="-57150" algn="l" defTabSz="400050">
            <a:lnSpc>
              <a:spcPct val="90000"/>
            </a:lnSpc>
            <a:spcBef>
              <a:spcPct val="0"/>
            </a:spcBef>
            <a:spcAft>
              <a:spcPct val="15000"/>
            </a:spcAft>
            <a:buChar char="••"/>
          </a:pPr>
          <a:r>
            <a:rPr lang="en-US" sz="900" kern="1200" dirty="0"/>
            <a:t>Independent reading </a:t>
          </a:r>
        </a:p>
        <a:p>
          <a:pPr marL="57150" lvl="1" indent="-57150" algn="l" defTabSz="400050">
            <a:lnSpc>
              <a:spcPct val="90000"/>
            </a:lnSpc>
            <a:spcBef>
              <a:spcPct val="0"/>
            </a:spcBef>
            <a:spcAft>
              <a:spcPct val="15000"/>
            </a:spcAft>
            <a:buChar char="••"/>
          </a:pPr>
          <a:r>
            <a:rPr lang="en-US" sz="900" kern="1200" dirty="0"/>
            <a:t>Writing about your Reading</a:t>
          </a:r>
        </a:p>
        <a:p>
          <a:pPr marL="57150" lvl="1" indent="-57150" algn="l" defTabSz="400050">
            <a:lnSpc>
              <a:spcPct val="90000"/>
            </a:lnSpc>
            <a:spcBef>
              <a:spcPct val="0"/>
            </a:spcBef>
            <a:spcAft>
              <a:spcPct val="15000"/>
            </a:spcAft>
            <a:buChar char="••"/>
          </a:pPr>
          <a:r>
            <a:rPr lang="en-US" sz="900" kern="1200" dirty="0"/>
            <a:t>Closure/Share time</a:t>
          </a:r>
        </a:p>
      </dsp:txBody>
      <dsp:txXfrm>
        <a:off x="5703163" y="3214620"/>
        <a:ext cx="1390327" cy="946920"/>
      </dsp:txXfrm>
    </dsp:sp>
    <dsp:sp modelId="{E755D798-17A5-4899-8BF3-FF168C9F2E40}">
      <dsp:nvSpPr>
        <dsp:cNvPr id="0" name=""/>
        <dsp:cNvSpPr/>
      </dsp:nvSpPr>
      <dsp:spPr>
        <a:xfrm>
          <a:off x="1223252" y="284988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Read aloud/think aloud</a:t>
          </a:r>
        </a:p>
        <a:p>
          <a:pPr marL="57150" lvl="1" indent="-57150" algn="l" defTabSz="400050">
            <a:lnSpc>
              <a:spcPct val="90000"/>
            </a:lnSpc>
            <a:spcBef>
              <a:spcPct val="0"/>
            </a:spcBef>
            <a:spcAft>
              <a:spcPct val="15000"/>
            </a:spcAft>
            <a:buChar char="••"/>
          </a:pPr>
          <a:r>
            <a:rPr lang="en-US" sz="900" kern="1200" dirty="0"/>
            <a:t>Shared Reading</a:t>
          </a:r>
        </a:p>
        <a:p>
          <a:pPr marL="57150" lvl="1" indent="-57150" algn="l" defTabSz="400050">
            <a:lnSpc>
              <a:spcPct val="90000"/>
            </a:lnSpc>
            <a:spcBef>
              <a:spcPct val="0"/>
            </a:spcBef>
            <a:spcAft>
              <a:spcPct val="15000"/>
            </a:spcAft>
            <a:buChar char="••"/>
          </a:pPr>
          <a:r>
            <a:rPr lang="en-US" sz="900" kern="1200" dirty="0"/>
            <a:t>Literature and informational standards</a:t>
          </a:r>
        </a:p>
        <a:p>
          <a:pPr marL="57150" lvl="1" indent="-57150" algn="l" defTabSz="400050">
            <a:lnSpc>
              <a:spcPct val="90000"/>
            </a:lnSpc>
            <a:spcBef>
              <a:spcPct val="0"/>
            </a:spcBef>
            <a:spcAft>
              <a:spcPct val="15000"/>
            </a:spcAft>
            <a:buChar char="••"/>
          </a:pPr>
          <a:r>
            <a:rPr lang="en-US" sz="900" kern="1200" dirty="0"/>
            <a:t>Closure/Share time</a:t>
          </a:r>
        </a:p>
      </dsp:txBody>
      <dsp:txXfrm>
        <a:off x="1252712" y="3214620"/>
        <a:ext cx="1390327" cy="946920"/>
      </dsp:txXfrm>
    </dsp:sp>
    <dsp:sp modelId="{B0277768-1483-4A2D-B842-BCD6A2F32ED4}">
      <dsp:nvSpPr>
        <dsp:cNvPr id="0" name=""/>
        <dsp:cNvSpPr/>
      </dsp:nvSpPr>
      <dsp:spPr>
        <a:xfrm>
          <a:off x="537172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Mini Lesson</a:t>
          </a:r>
        </a:p>
        <a:p>
          <a:pPr marL="57150" lvl="1" indent="-57150" algn="l" defTabSz="400050">
            <a:lnSpc>
              <a:spcPct val="90000"/>
            </a:lnSpc>
            <a:spcBef>
              <a:spcPct val="0"/>
            </a:spcBef>
            <a:spcAft>
              <a:spcPct val="15000"/>
            </a:spcAft>
            <a:buChar char="••"/>
          </a:pPr>
          <a:r>
            <a:rPr lang="en-US" sz="900" kern="1200" dirty="0"/>
            <a:t> Differentiated word work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20-40% of allocated time</a:t>
          </a:r>
        </a:p>
      </dsp:txBody>
      <dsp:txXfrm>
        <a:off x="6022287" y="29460"/>
        <a:ext cx="1390327" cy="946920"/>
      </dsp:txXfrm>
    </dsp:sp>
    <dsp:sp modelId="{97EBBB09-C605-428E-B4D5-5D341D722D1B}">
      <dsp:nvSpPr>
        <dsp:cNvPr id="0" name=""/>
        <dsp:cNvSpPr/>
      </dsp:nvSpPr>
      <dsp:spPr>
        <a:xfrm>
          <a:off x="1287081" y="0"/>
          <a:ext cx="2070354" cy="1341120"/>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57150" lvl="1" indent="-57150" algn="l" defTabSz="400050">
            <a:lnSpc>
              <a:spcPct val="90000"/>
            </a:lnSpc>
            <a:spcBef>
              <a:spcPct val="0"/>
            </a:spcBef>
            <a:spcAft>
              <a:spcPct val="15000"/>
            </a:spcAft>
            <a:buChar char="••"/>
          </a:pPr>
          <a:r>
            <a:rPr lang="en-US" sz="900" kern="1200" dirty="0"/>
            <a:t>Whole Class Choral Reading</a:t>
          </a:r>
        </a:p>
        <a:p>
          <a:pPr marL="57150" lvl="1" indent="-57150" algn="l" defTabSz="400050">
            <a:lnSpc>
              <a:spcPct val="90000"/>
            </a:lnSpc>
            <a:spcBef>
              <a:spcPct val="0"/>
            </a:spcBef>
            <a:spcAft>
              <a:spcPct val="15000"/>
            </a:spcAft>
            <a:buChar char="••"/>
          </a:pPr>
          <a:r>
            <a:rPr lang="en-US" sz="900" kern="1200" dirty="0"/>
            <a:t>Differentiated fluency practice</a:t>
          </a:r>
        </a:p>
        <a:p>
          <a:pPr marL="57150" lvl="1" indent="-57150" algn="l" defTabSz="400050">
            <a:lnSpc>
              <a:spcPct val="90000"/>
            </a:lnSpc>
            <a:spcBef>
              <a:spcPct val="0"/>
            </a:spcBef>
            <a:spcAft>
              <a:spcPct val="15000"/>
            </a:spcAft>
            <a:buChar char="••"/>
          </a:pPr>
          <a:r>
            <a:rPr lang="en-US" sz="900" kern="1200" dirty="0"/>
            <a:t> Closure/Share time</a:t>
          </a:r>
        </a:p>
        <a:p>
          <a:pPr marL="57150" lvl="1" indent="-57150" algn="l" defTabSz="400050">
            <a:lnSpc>
              <a:spcPct val="90000"/>
            </a:lnSpc>
            <a:spcBef>
              <a:spcPct val="0"/>
            </a:spcBef>
            <a:spcAft>
              <a:spcPct val="15000"/>
            </a:spcAft>
            <a:buChar char="••"/>
          </a:pPr>
          <a:r>
            <a:rPr lang="en-US" sz="900" kern="1200" dirty="0"/>
            <a:t> 5-10% of allocated time</a:t>
          </a:r>
        </a:p>
      </dsp:txBody>
      <dsp:txXfrm>
        <a:off x="1316541" y="29460"/>
        <a:ext cx="1390327" cy="946920"/>
      </dsp:txXfrm>
    </dsp:sp>
    <dsp:sp modelId="{A386B786-4E95-41BE-9C1D-D0A578654960}">
      <dsp:nvSpPr>
        <dsp:cNvPr id="0" name=""/>
        <dsp:cNvSpPr/>
      </dsp:nvSpPr>
      <dsp:spPr>
        <a:xfrm>
          <a:off x="2244414" y="234023"/>
          <a:ext cx="1814703" cy="1814703"/>
        </a:xfrm>
        <a:prstGeom prst="pieWedge">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a:solidFill>
                <a:schemeClr val="tx1"/>
              </a:solidFill>
            </a:rPr>
            <a:t>Fluency Practice</a:t>
          </a:r>
        </a:p>
      </dsp:txBody>
      <dsp:txXfrm>
        <a:off x="2775928" y="765537"/>
        <a:ext cx="1283189" cy="1283189"/>
      </dsp:txXfrm>
    </dsp:sp>
    <dsp:sp modelId="{613E5773-5317-4AE7-92A4-8BD139CF449E}">
      <dsp:nvSpPr>
        <dsp:cNvPr id="0" name=""/>
        <dsp:cNvSpPr/>
      </dsp:nvSpPr>
      <dsp:spPr>
        <a:xfrm rot="5400000">
          <a:off x="4350557" y="234023"/>
          <a:ext cx="1814703" cy="1814703"/>
        </a:xfrm>
        <a:prstGeom prst="pieWedg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Word Work (</a:t>
          </a:r>
          <a:r>
            <a:rPr lang="en-US" sz="1500" kern="1200" dirty="0">
              <a:solidFill>
                <a:schemeClr val="tx1"/>
              </a:solidFill>
            </a:rPr>
            <a:t>PA, Phonics, and Vocabulary</a:t>
          </a:r>
          <a:r>
            <a:rPr lang="en-US" sz="1800" kern="1200" dirty="0">
              <a:solidFill>
                <a:schemeClr val="tx1"/>
              </a:solidFill>
            </a:rPr>
            <a:t>) </a:t>
          </a:r>
        </a:p>
      </dsp:txBody>
      <dsp:txXfrm rot="-5400000">
        <a:off x="4350557" y="765537"/>
        <a:ext cx="1283189" cy="1283189"/>
      </dsp:txXfrm>
    </dsp:sp>
    <dsp:sp modelId="{F8873AD0-D4EC-4C7E-98CE-4399B5992B88}">
      <dsp:nvSpPr>
        <dsp:cNvPr id="0" name=""/>
        <dsp:cNvSpPr/>
      </dsp:nvSpPr>
      <dsp:spPr>
        <a:xfrm rot="10800000">
          <a:off x="4350557" y="2084856"/>
          <a:ext cx="1814703" cy="1814703"/>
        </a:xfrm>
        <a:prstGeom prst="pieWedge">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a:p>
        <a:p>
          <a:pPr lvl="0" algn="ctr" defTabSz="889000">
            <a:lnSpc>
              <a:spcPct val="90000"/>
            </a:lnSpc>
            <a:spcBef>
              <a:spcPct val="0"/>
            </a:spcBef>
            <a:spcAft>
              <a:spcPct val="35000"/>
            </a:spcAft>
          </a:pPr>
          <a:r>
            <a:rPr lang="en-US" sz="2000" kern="1200" dirty="0">
              <a:solidFill>
                <a:schemeClr val="tx1"/>
              </a:solidFill>
            </a:rPr>
            <a:t>Refining Reading (R</a:t>
          </a:r>
          <a:r>
            <a:rPr lang="en-US" sz="2000" kern="1200" dirty="0">
              <a:solidFill>
                <a:schemeClr val="tx1"/>
              </a:solidFill>
              <a:latin typeface="Times New Roman"/>
              <a:cs typeface="Times New Roman"/>
            </a:rPr>
            <a:t>²</a:t>
          </a:r>
          <a:r>
            <a:rPr lang="en-US" sz="2000" kern="1200" dirty="0">
              <a:solidFill>
                <a:schemeClr val="tx1"/>
              </a:solidFill>
            </a:rPr>
            <a:t>)</a:t>
          </a:r>
        </a:p>
        <a:p>
          <a:pPr lvl="0" algn="ctr" defTabSz="889000">
            <a:lnSpc>
              <a:spcPct val="90000"/>
            </a:lnSpc>
            <a:spcBef>
              <a:spcPct val="0"/>
            </a:spcBef>
            <a:spcAft>
              <a:spcPct val="35000"/>
            </a:spcAft>
          </a:pPr>
          <a:r>
            <a:rPr lang="en-US" sz="2000" kern="1200" dirty="0">
              <a:solidFill>
                <a:schemeClr val="tx1"/>
              </a:solidFill>
            </a:rPr>
            <a:t>Time</a:t>
          </a:r>
        </a:p>
      </dsp:txBody>
      <dsp:txXfrm rot="10800000">
        <a:off x="4350557" y="2084856"/>
        <a:ext cx="1283189" cy="1283189"/>
      </dsp:txXfrm>
    </dsp:sp>
    <dsp:sp modelId="{EF5D0542-E893-4872-BC12-6F120AB6EDD3}">
      <dsp:nvSpPr>
        <dsp:cNvPr id="0" name=""/>
        <dsp:cNvSpPr/>
      </dsp:nvSpPr>
      <dsp:spPr>
        <a:xfrm rot="16200000">
          <a:off x="2244414" y="2084856"/>
          <a:ext cx="1814703" cy="1814703"/>
        </a:xfrm>
        <a:prstGeom prst="pieWedge">
          <a:avLst/>
        </a:prstGeom>
        <a:solidFill>
          <a:schemeClr val="accent5"/>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a:solidFill>
                <a:schemeClr val="tx1"/>
              </a:solidFill>
            </a:rPr>
            <a:t>Comprehension </a:t>
          </a:r>
        </a:p>
      </dsp:txBody>
      <dsp:txXfrm rot="5400000">
        <a:off x="2775928" y="2084856"/>
        <a:ext cx="1283189" cy="1283189"/>
      </dsp:txXfrm>
    </dsp:sp>
    <dsp:sp modelId="{BE3485F5-F5C2-4D77-9E2F-73C5A0C714A1}">
      <dsp:nvSpPr>
        <dsp:cNvPr id="0" name=""/>
        <dsp:cNvSpPr/>
      </dsp:nvSpPr>
      <dsp:spPr>
        <a:xfrm>
          <a:off x="3877722" y="171831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E227F48-26F4-4004-8861-58C188FDA249}">
      <dsp:nvSpPr>
        <dsp:cNvPr id="0" name=""/>
        <dsp:cNvSpPr/>
      </dsp:nvSpPr>
      <dsp:spPr>
        <a:xfrm rot="10800000">
          <a:off x="3877722" y="1927860"/>
          <a:ext cx="626554" cy="544830"/>
        </a:xfrm>
        <a:prstGeom prst="circularArrow">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140C14-6EE6-4BD9-985F-AFAB8280D93B}">
      <dsp:nvSpPr>
        <dsp:cNvPr id="0" name=""/>
        <dsp:cNvSpPr/>
      </dsp:nvSpPr>
      <dsp:spPr>
        <a:xfrm>
          <a:off x="1571295" y="180719"/>
          <a:ext cx="5158859" cy="1302032"/>
        </a:xfrm>
        <a:prstGeom prst="roundRect">
          <a:avLst>
            <a:gd name="adj" fmla="val 10000"/>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a:t>Deepening Teacher Background Knowledge</a:t>
          </a:r>
        </a:p>
      </dsp:txBody>
      <dsp:txXfrm>
        <a:off x="1609430" y="218854"/>
        <a:ext cx="5082589" cy="1225762"/>
      </dsp:txXfrm>
    </dsp:sp>
    <dsp:sp modelId="{F58CAAE3-CEE1-41C9-B5E4-82A713BA3F54}">
      <dsp:nvSpPr>
        <dsp:cNvPr id="0" name=""/>
        <dsp:cNvSpPr/>
      </dsp:nvSpPr>
      <dsp:spPr>
        <a:xfrm rot="2784162">
          <a:off x="6488968" y="2188886"/>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dirty="0"/>
        </a:p>
      </dsp:txBody>
      <dsp:txXfrm>
        <a:off x="6625681" y="2280028"/>
        <a:ext cx="2029630" cy="273427"/>
      </dsp:txXfrm>
    </dsp:sp>
    <dsp:sp modelId="{92DE5DD0-9E39-4ADE-8130-FD6B7CF3AC92}">
      <dsp:nvSpPr>
        <dsp:cNvPr id="0" name=""/>
        <dsp:cNvSpPr/>
      </dsp:nvSpPr>
      <dsp:spPr>
        <a:xfrm>
          <a:off x="6225610" y="3727167"/>
          <a:ext cx="2604064" cy="1302032"/>
        </a:xfrm>
        <a:prstGeom prst="roundRect">
          <a:avLst>
            <a:gd name="adj" fmla="val 10000"/>
          </a:avLst>
        </a:prstGeom>
        <a:solidFill>
          <a:schemeClr val="accent4"/>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Systematic Assessment: Classroom Based and Diagnostic Standardized Reading Assessments</a:t>
          </a:r>
        </a:p>
      </dsp:txBody>
      <dsp:txXfrm>
        <a:off x="6263745" y="3765302"/>
        <a:ext cx="2527794" cy="1225762"/>
      </dsp:txXfrm>
    </dsp:sp>
    <dsp:sp modelId="{2C2DDE70-8D82-4AB4-93FC-3144ABA086D0}">
      <dsp:nvSpPr>
        <dsp:cNvPr id="0" name=""/>
        <dsp:cNvSpPr/>
      </dsp:nvSpPr>
      <dsp:spPr>
        <a:xfrm rot="10800000">
          <a:off x="2781175" y="4285428"/>
          <a:ext cx="3123981"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2917888" y="4376570"/>
        <a:ext cx="2850555" cy="273427"/>
      </dsp:txXfrm>
    </dsp:sp>
    <dsp:sp modelId="{11F0D0DD-0284-4D20-B9CD-C08520205794}">
      <dsp:nvSpPr>
        <dsp:cNvPr id="0" name=""/>
        <dsp:cNvSpPr/>
      </dsp:nvSpPr>
      <dsp:spPr>
        <a:xfrm>
          <a:off x="0" y="3727167"/>
          <a:ext cx="2604064" cy="1302032"/>
        </a:xfrm>
        <a:prstGeom prst="roundRect">
          <a:avLst>
            <a:gd name="adj" fmla="val 10000"/>
          </a:avLst>
        </a:prstGeom>
        <a:solidFill>
          <a:schemeClr val="accent3"/>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solidFill>
                <a:schemeClr val="tx1"/>
              </a:solidFill>
            </a:rPr>
            <a:t>Strategize/Teach</a:t>
          </a:r>
        </a:p>
        <a:p>
          <a:pPr lvl="0" algn="ctr" defTabSz="800100">
            <a:lnSpc>
              <a:spcPct val="90000"/>
            </a:lnSpc>
            <a:spcBef>
              <a:spcPct val="0"/>
            </a:spcBef>
            <a:spcAft>
              <a:spcPct val="35000"/>
            </a:spcAft>
          </a:pPr>
          <a:r>
            <a:rPr lang="en-US" sz="1800" kern="1200" dirty="0">
              <a:solidFill>
                <a:schemeClr val="tx1"/>
              </a:solidFill>
            </a:rPr>
            <a:t>Differentiate Instruction and Intervention</a:t>
          </a:r>
        </a:p>
      </dsp:txBody>
      <dsp:txXfrm>
        <a:off x="38135" y="3765302"/>
        <a:ext cx="2527794" cy="1225762"/>
      </dsp:txXfrm>
    </dsp:sp>
    <dsp:sp modelId="{03A18ACD-7BC8-4E96-8C89-C887E447A79C}">
      <dsp:nvSpPr>
        <dsp:cNvPr id="0" name=""/>
        <dsp:cNvSpPr/>
      </dsp:nvSpPr>
      <dsp:spPr>
        <a:xfrm rot="18526395">
          <a:off x="-452599" y="2378594"/>
          <a:ext cx="2303056" cy="455711"/>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886" y="2469736"/>
        <a:ext cx="2029630" cy="2734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627435" y="307557"/>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the problem of meaning</a:t>
          </a:r>
          <a:endParaRPr lang="en-US" sz="1200" kern="1200" dirty="0"/>
        </a:p>
      </dsp:txBody>
      <dsp:txXfrm>
        <a:off x="1669228" y="349350"/>
        <a:ext cx="1233542" cy="772547"/>
      </dsp:txXfrm>
    </dsp:sp>
    <dsp:sp modelId="{BAB4FE5A-04F8-46B9-92C8-C9985FA5A56A}">
      <dsp:nvSpPr>
        <dsp:cNvPr id="0" name=""/>
        <dsp:cNvSpPr/>
      </dsp:nvSpPr>
      <dsp:spPr>
        <a:xfrm>
          <a:off x="575218" y="735624"/>
          <a:ext cx="3421562" cy="3421562"/>
        </a:xfrm>
        <a:custGeom>
          <a:avLst/>
          <a:gdLst/>
          <a:ahLst/>
          <a:cxnLst/>
          <a:rect l="0" t="0" r="0" b="0"/>
          <a:pathLst>
            <a:path>
              <a:moveTo>
                <a:pt x="2545874" y="217666"/>
              </a:moveTo>
              <a:arcTo wR="1710781" hR="1710781" stAng="17953086"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2544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Develop questions and examine assumptions </a:t>
          </a:r>
          <a:endParaRPr lang="en-US" sz="1200" kern="1200" dirty="0"/>
        </a:p>
      </dsp:txBody>
      <dsp:txXfrm>
        <a:off x="3296278" y="1531471"/>
        <a:ext cx="1233542" cy="772547"/>
      </dsp:txXfrm>
    </dsp:sp>
    <dsp:sp modelId="{205F2BF5-E970-4370-A83E-DE102CF7DDC8}">
      <dsp:nvSpPr>
        <dsp:cNvPr id="0" name=""/>
        <dsp:cNvSpPr/>
      </dsp:nvSpPr>
      <dsp:spPr>
        <a:xfrm>
          <a:off x="575218" y="735624"/>
          <a:ext cx="3421562" cy="3421562"/>
        </a:xfrm>
        <a:custGeom>
          <a:avLst/>
          <a:gdLst/>
          <a:ahLst/>
          <a:cxnLst/>
          <a:rect l="0" t="0" r="0" b="0"/>
          <a:pathLst>
            <a:path>
              <a:moveTo>
                <a:pt x="3417465" y="1829116"/>
              </a:moveTo>
              <a:arcTo wR="1710781" hR="1710781" stAng="21837980"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633007"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Gather data</a:t>
          </a:r>
          <a:endParaRPr lang="en-US" sz="1200" kern="1200" dirty="0"/>
        </a:p>
      </dsp:txBody>
      <dsp:txXfrm>
        <a:off x="2674800" y="3444183"/>
        <a:ext cx="1233542" cy="772547"/>
      </dsp:txXfrm>
    </dsp:sp>
    <dsp:sp modelId="{2C325EB2-7D5A-47D2-9349-D69D85F1DDAD}">
      <dsp:nvSpPr>
        <dsp:cNvPr id="0" name=""/>
        <dsp:cNvSpPr/>
      </dsp:nvSpPr>
      <dsp:spPr>
        <a:xfrm>
          <a:off x="575218" y="735624"/>
          <a:ext cx="3421562" cy="3421562"/>
        </a:xfrm>
        <a:custGeom>
          <a:avLst/>
          <a:gdLst/>
          <a:ahLst/>
          <a:cxnLst/>
          <a:rect l="0" t="0" r="0" b="0"/>
          <a:pathLst>
            <a:path>
              <a:moveTo>
                <a:pt x="1920878" y="3408613"/>
              </a:moveTo>
              <a:arcTo wR="1710781" hR="1710781" stAng="4976749" swAng="846502"/>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621863" y="3402390"/>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 Analyze and interpret the data</a:t>
          </a:r>
          <a:endParaRPr lang="en-US" sz="1200" kern="1200" dirty="0"/>
        </a:p>
      </dsp:txBody>
      <dsp:txXfrm>
        <a:off x="663656" y="3444183"/>
        <a:ext cx="1233542" cy="772547"/>
      </dsp:txXfrm>
    </dsp:sp>
    <dsp:sp modelId="{01E8F650-8C9C-4CAB-8C2B-9AA308CC64EB}">
      <dsp:nvSpPr>
        <dsp:cNvPr id="0" name=""/>
        <dsp:cNvSpPr/>
      </dsp:nvSpPr>
      <dsp:spPr>
        <a:xfrm>
          <a:off x="575218" y="735624"/>
          <a:ext cx="3421562" cy="3421562"/>
        </a:xfrm>
        <a:custGeom>
          <a:avLst/>
          <a:gdLst/>
          <a:ahLst/>
          <a:cxnLst/>
          <a:rect l="0" t="0" r="0" b="0"/>
          <a:pathLst>
            <a:path>
              <a:moveTo>
                <a:pt x="181555" y="2477749"/>
              </a:moveTo>
              <a:arcTo wR="1710781" hR="1710781"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85" y="1489678"/>
          <a:ext cx="1317128" cy="856133"/>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Action Plan</a:t>
          </a:r>
          <a:endParaRPr lang="en-US" sz="1200" kern="1200" dirty="0"/>
        </a:p>
      </dsp:txBody>
      <dsp:txXfrm>
        <a:off x="42178" y="1531471"/>
        <a:ext cx="1233542" cy="772547"/>
      </dsp:txXfrm>
    </dsp:sp>
    <dsp:sp modelId="{73978B89-55E0-4727-AFEC-3DA78C34A0DD}">
      <dsp:nvSpPr>
        <dsp:cNvPr id="0" name=""/>
        <dsp:cNvSpPr/>
      </dsp:nvSpPr>
      <dsp:spPr>
        <a:xfrm>
          <a:off x="575218" y="735624"/>
          <a:ext cx="3421562" cy="3421562"/>
        </a:xfrm>
        <a:custGeom>
          <a:avLst/>
          <a:gdLst/>
          <a:ahLst/>
          <a:cxnLst/>
          <a:rect l="0" t="0" r="0" b="0"/>
          <a:pathLst>
            <a:path>
              <a:moveTo>
                <a:pt x="411452" y="597894"/>
              </a:moveTo>
              <a:arcTo wR="1710781" hR="1710781"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C5B955-8109-42E9-8646-E931F71B2CAD}">
      <dsp:nvSpPr>
        <dsp:cNvPr id="0" name=""/>
        <dsp:cNvSpPr/>
      </dsp:nvSpPr>
      <dsp:spPr>
        <a:xfrm>
          <a:off x="1546063" y="267375"/>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Identify a struggling reader</a:t>
          </a:r>
          <a:endParaRPr lang="en-US" sz="1200" kern="1200" dirty="0"/>
        </a:p>
      </dsp:txBody>
      <dsp:txXfrm>
        <a:off x="1585766" y="307078"/>
        <a:ext cx="1171866" cy="733921"/>
      </dsp:txXfrm>
    </dsp:sp>
    <dsp:sp modelId="{BAB4FE5A-04F8-46B9-92C8-C9985FA5A56A}">
      <dsp:nvSpPr>
        <dsp:cNvPr id="0" name=""/>
        <dsp:cNvSpPr/>
      </dsp:nvSpPr>
      <dsp:spPr>
        <a:xfrm>
          <a:off x="546457" y="674038"/>
          <a:ext cx="3250484" cy="3250484"/>
        </a:xfrm>
        <a:custGeom>
          <a:avLst/>
          <a:gdLst/>
          <a:ahLst/>
          <a:cxnLst/>
          <a:rect l="0" t="0" r="0" b="0"/>
          <a:pathLst>
            <a:path>
              <a:moveTo>
                <a:pt x="2401336" y="197275"/>
              </a:moveTo>
              <a:arcTo wR="1625242" hR="1625242" stAng="17911434" swAng="1078978"/>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2E720B26-6BF2-4BA7-8AE7-54D60E76A8F5}">
      <dsp:nvSpPr>
        <dsp:cNvPr id="0" name=""/>
        <dsp:cNvSpPr/>
      </dsp:nvSpPr>
      <dsp:spPr>
        <a:xfrm>
          <a:off x="3091761" y="1307426"/>
          <a:ext cx="1251272" cy="979253"/>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Why is the student struggling with learning how to read</a:t>
          </a:r>
          <a:r>
            <a:rPr lang="en-US" sz="700" kern="1200" dirty="0" smtClean="0"/>
            <a:t>? </a:t>
          </a:r>
        </a:p>
      </dsp:txBody>
      <dsp:txXfrm>
        <a:off x="3139564" y="1355229"/>
        <a:ext cx="1155666" cy="883647"/>
      </dsp:txXfrm>
    </dsp:sp>
    <dsp:sp modelId="{205F2BF5-E970-4370-A83E-DE102CF7DDC8}">
      <dsp:nvSpPr>
        <dsp:cNvPr id="0" name=""/>
        <dsp:cNvSpPr/>
      </dsp:nvSpPr>
      <dsp:spPr>
        <a:xfrm>
          <a:off x="550090" y="770775"/>
          <a:ext cx="3250484" cy="3250484"/>
        </a:xfrm>
        <a:custGeom>
          <a:avLst/>
          <a:gdLst/>
          <a:ahLst/>
          <a:cxnLst/>
          <a:rect l="0" t="0" r="0" b="0"/>
          <a:pathLst>
            <a:path>
              <a:moveTo>
                <a:pt x="3250462" y="1633836"/>
              </a:moveTo>
              <a:arcTo wR="1625242" hR="1625242" stAng="21618179" swAng="755837"/>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BF99EAC7-FFD0-43ED-8A5C-81AB2C56AE94}">
      <dsp:nvSpPr>
        <dsp:cNvPr id="0" name=""/>
        <dsp:cNvSpPr/>
      </dsp:nvSpPr>
      <dsp:spPr>
        <a:xfrm>
          <a:off x="2558727" y="2872839"/>
          <a:ext cx="1251272" cy="1482589"/>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TOWRE</a:t>
          </a:r>
        </a:p>
        <a:p>
          <a:pPr lvl="0" algn="ctr" defTabSz="533400">
            <a:lnSpc>
              <a:spcPct val="90000"/>
            </a:lnSpc>
            <a:spcBef>
              <a:spcPct val="0"/>
            </a:spcBef>
            <a:spcAft>
              <a:spcPct val="35000"/>
            </a:spcAft>
          </a:pPr>
          <a:r>
            <a:rPr lang="en-US" sz="1200" kern="1200" dirty="0" smtClean="0"/>
            <a:t>GORT</a:t>
          </a:r>
        </a:p>
        <a:p>
          <a:pPr lvl="0" algn="ctr" defTabSz="533400">
            <a:lnSpc>
              <a:spcPct val="90000"/>
            </a:lnSpc>
            <a:spcBef>
              <a:spcPct val="0"/>
            </a:spcBef>
            <a:spcAft>
              <a:spcPct val="35000"/>
            </a:spcAft>
          </a:pPr>
          <a:r>
            <a:rPr lang="en-US" sz="1200" kern="1200" dirty="0" smtClean="0"/>
            <a:t>CTOPP</a:t>
          </a:r>
        </a:p>
        <a:p>
          <a:pPr lvl="0" algn="ctr" defTabSz="533400">
            <a:lnSpc>
              <a:spcPct val="90000"/>
            </a:lnSpc>
            <a:spcBef>
              <a:spcPct val="0"/>
            </a:spcBef>
            <a:spcAft>
              <a:spcPct val="35000"/>
            </a:spcAft>
          </a:pPr>
          <a:r>
            <a:rPr lang="en-US" sz="1200" kern="1200" dirty="0" smtClean="0"/>
            <a:t>Classroom based reading </a:t>
          </a:r>
          <a:r>
            <a:rPr lang="en-US" sz="1200" kern="1200" dirty="0" err="1" smtClean="0"/>
            <a:t>asseemsnt</a:t>
          </a:r>
          <a:endParaRPr lang="en-US" sz="1200" kern="1200" dirty="0"/>
        </a:p>
      </dsp:txBody>
      <dsp:txXfrm>
        <a:off x="2619809" y="2933921"/>
        <a:ext cx="1129108" cy="1360425"/>
      </dsp:txXfrm>
    </dsp:sp>
    <dsp:sp modelId="{2C325EB2-7D5A-47D2-9349-D69D85F1DDAD}">
      <dsp:nvSpPr>
        <dsp:cNvPr id="0" name=""/>
        <dsp:cNvSpPr/>
      </dsp:nvSpPr>
      <dsp:spPr>
        <a:xfrm>
          <a:off x="624662" y="692264"/>
          <a:ext cx="3250484" cy="3250484"/>
        </a:xfrm>
        <a:custGeom>
          <a:avLst/>
          <a:gdLst/>
          <a:ahLst/>
          <a:cxnLst/>
          <a:rect l="0" t="0" r="0" b="0"/>
          <a:pathLst>
            <a:path>
              <a:moveTo>
                <a:pt x="1792251" y="3241881"/>
              </a:moveTo>
              <a:arcTo wR="1625242" hR="1625242" stAng="5046114" swAng="922590"/>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1DD129E-1557-4088-A6B0-34D4ED2D7718}">
      <dsp:nvSpPr>
        <dsp:cNvPr id="0" name=""/>
        <dsp:cNvSpPr/>
      </dsp:nvSpPr>
      <dsp:spPr>
        <a:xfrm>
          <a:off x="590770" y="3207466"/>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 Analyze and interpret the data</a:t>
          </a:r>
          <a:endParaRPr lang="en-US" sz="1400" kern="1200" dirty="0"/>
        </a:p>
      </dsp:txBody>
      <dsp:txXfrm>
        <a:off x="630473" y="3247169"/>
        <a:ext cx="1171866" cy="733921"/>
      </dsp:txXfrm>
    </dsp:sp>
    <dsp:sp modelId="{01E8F650-8C9C-4CAB-8C2B-9AA308CC64EB}">
      <dsp:nvSpPr>
        <dsp:cNvPr id="0" name=""/>
        <dsp:cNvSpPr/>
      </dsp:nvSpPr>
      <dsp:spPr>
        <a:xfrm>
          <a:off x="546457" y="674038"/>
          <a:ext cx="3250484" cy="3250484"/>
        </a:xfrm>
        <a:custGeom>
          <a:avLst/>
          <a:gdLst/>
          <a:ahLst/>
          <a:cxnLst/>
          <a:rect l="0" t="0" r="0" b="0"/>
          <a:pathLst>
            <a:path>
              <a:moveTo>
                <a:pt x="172477" y="2353861"/>
              </a:moveTo>
              <a:arcTo wR="1625242" hR="1625242" stAng="9201865" swAng="1360155"/>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84403D-89C3-44B0-A20D-0BFD20AD9755}">
      <dsp:nvSpPr>
        <dsp:cNvPr id="0" name=""/>
        <dsp:cNvSpPr/>
      </dsp:nvSpPr>
      <dsp:spPr>
        <a:xfrm>
          <a:off x="366" y="1390390"/>
          <a:ext cx="1251272" cy="813327"/>
        </a:xfrm>
        <a:prstGeom prst="roundRect">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Implications for Teaching and Reflection</a:t>
          </a:r>
          <a:endParaRPr lang="en-US" sz="1400" kern="1200" dirty="0"/>
        </a:p>
      </dsp:txBody>
      <dsp:txXfrm>
        <a:off x="40069" y="1430093"/>
        <a:ext cx="1171866" cy="733921"/>
      </dsp:txXfrm>
    </dsp:sp>
    <dsp:sp modelId="{73978B89-55E0-4727-AFEC-3DA78C34A0DD}">
      <dsp:nvSpPr>
        <dsp:cNvPr id="0" name=""/>
        <dsp:cNvSpPr/>
      </dsp:nvSpPr>
      <dsp:spPr>
        <a:xfrm>
          <a:off x="546457" y="674038"/>
          <a:ext cx="3250484" cy="3250484"/>
        </a:xfrm>
        <a:custGeom>
          <a:avLst/>
          <a:gdLst/>
          <a:ahLst/>
          <a:cxnLst/>
          <a:rect l="0" t="0" r="0" b="0"/>
          <a:pathLst>
            <a:path>
              <a:moveTo>
                <a:pt x="390879" y="567999"/>
              </a:moveTo>
              <a:arcTo wR="1625242" hR="1625242" stAng="13234821" swAng="1212094"/>
            </a:path>
          </a:pathLst>
        </a:custGeom>
        <a:noFill/>
        <a:ln w="10000"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9780"/>
          </a:xfrm>
          <a:prstGeom prst="rect">
            <a:avLst/>
          </a:prstGeom>
        </p:spPr>
        <p:txBody>
          <a:bodyPr vert="horz" lIns="93936" tIns="46968" rIns="93936" bIns="46968" rtlCol="0"/>
          <a:lstStyle>
            <a:lvl1pPr algn="r">
              <a:defRPr sz="1200"/>
            </a:lvl1pPr>
          </a:lstStyle>
          <a:p>
            <a:fld id="{C3958CA2-BCC5-461B-973E-48EBDE57C630}" type="datetimeFigureOut">
              <a:rPr lang="en-US" smtClean="0"/>
              <a:t>2/28/2017</a:t>
            </a:fld>
            <a:endParaRPr lang="en-US"/>
          </a:p>
        </p:txBody>
      </p:sp>
      <p:sp>
        <p:nvSpPr>
          <p:cNvPr id="4" name="Slide Image Placeholder 3"/>
          <p:cNvSpPr>
            <a:spLocks noGrp="1" noRot="1" noChangeAspect="1"/>
          </p:cNvSpPr>
          <p:nvPr>
            <p:ph type="sldImg" idx="2"/>
          </p:nvPr>
        </p:nvSpPr>
        <p:spPr>
          <a:xfrm>
            <a:off x="728663" y="1169988"/>
            <a:ext cx="5619750" cy="3160712"/>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505980"/>
            <a:ext cx="5661660" cy="3686711"/>
          </a:xfrm>
          <a:prstGeom prst="rect">
            <a:avLst/>
          </a:prstGeom>
        </p:spPr>
        <p:txBody>
          <a:bodyPr vert="horz" lIns="93936" tIns="46968" rIns="93936" bIns="4696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768A64D5-38E6-4913-8473-123493BC8ACC}" type="slidenum">
              <a:rPr lang="en-US" smtClean="0"/>
              <a:t>‹#›</a:t>
            </a:fld>
            <a:endParaRPr lang="en-US"/>
          </a:p>
        </p:txBody>
      </p:sp>
    </p:spTree>
    <p:extLst>
      <p:ext uri="{BB962C8B-B14F-4D97-AF65-F5344CB8AC3E}">
        <p14:creationId xmlns:p14="http://schemas.microsoft.com/office/powerpoint/2010/main" val="1147509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7"/>
          <p:cNvSpPr>
            <a:spLocks noGrp="1" noChangeArrowheads="1"/>
          </p:cNvSpPr>
          <p:nvPr>
            <p:ph type="sldNum" sz="quarter" idx="4294967295"/>
          </p:nvPr>
        </p:nvSpPr>
        <p:spPr bwMode="auto">
          <a:xfrm>
            <a:off x="4097169" y="9041219"/>
            <a:ext cx="3135537"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776279" indent="-298444">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95405" indent="-238102">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74872" indent="-238102">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152707" indent="-238102">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622389" indent="-238102" defTabSz="469682"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3092070" indent="-238102" defTabSz="469682"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561752" indent="-238102" defTabSz="469682"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4031433" indent="-238102" defTabSz="469682"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eaLnBrk="1"/>
            <a:fld id="{5156C38E-ACC4-47E4-BC1B-2AA6AF1FC2B0}" type="slidenum">
              <a:rPr lang="en-US" altLang="en-US">
                <a:latin typeface="Arial" panose="020B0604020202020204" pitchFamily="34" charset="0"/>
                <a:ea typeface="MS PGothic" panose="020B0600070205080204" pitchFamily="34" charset="-128"/>
              </a:rPr>
              <a:pPr eaLnBrk="1"/>
              <a:t>11</a:t>
            </a:fld>
            <a:endParaRPr lang="en-US" altLang="en-US">
              <a:latin typeface="Arial" panose="020B0604020202020204" pitchFamily="34" charset="0"/>
              <a:ea typeface="MS PGothic" panose="020B0600070205080204" pitchFamily="34" charset="-128"/>
            </a:endParaRPr>
          </a:p>
        </p:txBody>
      </p:sp>
      <p:sp>
        <p:nvSpPr>
          <p:cNvPr id="157699" name="Rectangle 2"/>
          <p:cNvSpPr>
            <a:spLocks noGrp="1" noRot="1" noChangeAspect="1" noChangeArrowheads="1" noTextEdit="1"/>
          </p:cNvSpPr>
          <p:nvPr>
            <p:ph type="sldImg"/>
          </p:nvPr>
        </p:nvSpPr>
        <p:spPr/>
      </p:sp>
      <p:sp>
        <p:nvSpPr>
          <p:cNvPr id="157700" name="Rectangle 3"/>
          <p:cNvSpPr>
            <a:spLocks noGrp="1" noChangeArrowheads="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40278361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noTextEdit="1"/>
          </p:cNvSpPr>
          <p:nvPr>
            <p:ph type="sldImg"/>
          </p:nvPr>
        </p:nvSpPr>
        <p:spPr/>
      </p:sp>
      <p:sp>
        <p:nvSpPr>
          <p:cNvPr id="13926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9268"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5AE3652-1338-40D7-AA2A-82A0CA528577}" type="slidenum">
              <a:rPr lang="en-US" altLang="en-US"/>
              <a:pPr/>
              <a:t>36</a:t>
            </a:fld>
            <a:endParaRPr lang="en-US" altLang="en-US"/>
          </a:p>
        </p:txBody>
      </p:sp>
    </p:spTree>
    <p:extLst>
      <p:ext uri="{BB962C8B-B14F-4D97-AF65-F5344CB8AC3E}">
        <p14:creationId xmlns:p14="http://schemas.microsoft.com/office/powerpoint/2010/main" val="36092650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p:sp>
      <p:sp>
        <p:nvSpPr>
          <p:cNvPr id="14131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Following these steps insures that no one comes to the MTSS Team table with data that is not representative of how the student is actually performing. Good decisions are made with accurate data.</a:t>
            </a:r>
          </a:p>
        </p:txBody>
      </p:sp>
      <p:sp>
        <p:nvSpPr>
          <p:cNvPr id="141316"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202C988-9469-47C0-82D5-4F95FD3F0649}" type="slidenum">
              <a:rPr lang="en-US" altLang="en-US"/>
              <a:pPr/>
              <a:t>37</a:t>
            </a:fld>
            <a:endParaRPr lang="en-US" altLang="en-US"/>
          </a:p>
        </p:txBody>
      </p:sp>
    </p:spTree>
    <p:extLst>
      <p:ext uri="{BB962C8B-B14F-4D97-AF65-F5344CB8AC3E}">
        <p14:creationId xmlns:p14="http://schemas.microsoft.com/office/powerpoint/2010/main" val="1273982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p:cNvSpPr>
            <a:spLocks noGrp="1" noRot="1" noChangeAspect="1" noTextEdit="1"/>
          </p:cNvSpPr>
          <p:nvPr>
            <p:ph type="sldImg"/>
          </p:nvPr>
        </p:nvSpPr>
        <p:spPr/>
      </p:sp>
      <p:sp>
        <p:nvSpPr>
          <p:cNvPr id="1443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FACILITATOR, PLEASE SAY:</a:t>
            </a:r>
          </a:p>
          <a:p>
            <a:r>
              <a:rPr lang="en-US" altLang="en-US" smtClean="0"/>
              <a:t>This chart helps to determine when EFFECTIVENESS of an intervention can be determined. NOT when the decision can be made about a referral to ECE—which is not the focus of or the reason for intervention in the first place.</a:t>
            </a:r>
          </a:p>
        </p:txBody>
      </p:sp>
      <p:sp>
        <p:nvSpPr>
          <p:cNvPr id="144388"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67D9C4D-A6C8-4D7F-9685-48BD9EB8FC09}" type="slidenum">
              <a:rPr lang="en-US" altLang="en-US"/>
              <a:pPr/>
              <a:t>39</a:t>
            </a:fld>
            <a:endParaRPr lang="en-US" altLang="en-US"/>
          </a:p>
        </p:txBody>
      </p:sp>
    </p:spTree>
    <p:extLst>
      <p:ext uri="{BB962C8B-B14F-4D97-AF65-F5344CB8AC3E}">
        <p14:creationId xmlns:p14="http://schemas.microsoft.com/office/powerpoint/2010/main" val="1016014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8A64D5-38E6-4913-8473-123493BC8ACC}" type="slidenum">
              <a:rPr lang="en-US" smtClean="0"/>
              <a:t>16</a:t>
            </a:fld>
            <a:endParaRPr lang="en-US"/>
          </a:p>
        </p:txBody>
      </p:sp>
    </p:spTree>
    <p:extLst>
      <p:ext uri="{BB962C8B-B14F-4D97-AF65-F5344CB8AC3E}">
        <p14:creationId xmlns:p14="http://schemas.microsoft.com/office/powerpoint/2010/main" val="4238151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p:sp>
      <p:sp>
        <p:nvSpPr>
          <p:cNvPr id="11878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990156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p:sp>
      <p:sp>
        <p:nvSpPr>
          <p:cNvPr id="126979"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177496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p:sp>
      <p:sp>
        <p:nvSpPr>
          <p:cNvPr id="129027"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36223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p:sp>
      <p:sp>
        <p:nvSpPr>
          <p:cNvPr id="131075"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1076"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9D28A123-E4D4-47F5-AEB3-DCC761D3B32A}" type="slidenum">
              <a:rPr lang="en-US" altLang="en-US"/>
              <a:pPr/>
              <a:t>32</a:t>
            </a:fld>
            <a:endParaRPr lang="en-US" altLang="en-US"/>
          </a:p>
        </p:txBody>
      </p:sp>
    </p:spTree>
    <p:extLst>
      <p:ext uri="{BB962C8B-B14F-4D97-AF65-F5344CB8AC3E}">
        <p14:creationId xmlns:p14="http://schemas.microsoft.com/office/powerpoint/2010/main" val="35649333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p:sp>
      <p:sp>
        <p:nvSpPr>
          <p:cNvPr id="133123"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3124"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8EFE469-9CA3-4724-8CF7-D439D368AA36}" type="slidenum">
              <a:rPr lang="en-US" altLang="en-US"/>
              <a:pPr/>
              <a:t>33</a:t>
            </a:fld>
            <a:endParaRPr lang="en-US" altLang="en-US"/>
          </a:p>
        </p:txBody>
      </p:sp>
    </p:spTree>
    <p:extLst>
      <p:ext uri="{BB962C8B-B14F-4D97-AF65-F5344CB8AC3E}">
        <p14:creationId xmlns:p14="http://schemas.microsoft.com/office/powerpoint/2010/main" val="2762232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p:sp>
      <p:sp>
        <p:nvSpPr>
          <p:cNvPr id="135171"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endParaRPr lang="en-US" altLang="en-US" smtClean="0"/>
          </a:p>
        </p:txBody>
      </p:sp>
      <p:sp>
        <p:nvSpPr>
          <p:cNvPr id="135172"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2B04D17-9FED-42D3-89E4-CB2E7F5302BF}" type="slidenum">
              <a:rPr lang="en-US" altLang="en-US"/>
              <a:pPr/>
              <a:t>34</a:t>
            </a:fld>
            <a:endParaRPr lang="en-US" altLang="en-US"/>
          </a:p>
        </p:txBody>
      </p:sp>
    </p:spTree>
    <p:extLst>
      <p:ext uri="{BB962C8B-B14F-4D97-AF65-F5344CB8AC3E}">
        <p14:creationId xmlns:p14="http://schemas.microsoft.com/office/powerpoint/2010/main" val="27263731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p:sp>
      <p:sp>
        <p:nvSpPr>
          <p:cNvPr id="137219" name="Notes Placeholder 2"/>
          <p:cNvSpPr>
            <a:spLocks noGrp="1"/>
          </p:cNvSpPr>
          <p:nvPr>
            <p:ph type="body" idx="1"/>
          </p:nvPr>
        </p:nvSpPr>
        <p:spPr>
          <a:noFill/>
          <a:extLst>
            <a:ext uri="{91240B29-F687-4F45-9708-019B960494DF}">
              <a14:hiddenLine xmlns:a14="http://schemas.microsoft.com/office/drawing/2010/main" w="12700" cap="rnd">
                <a:solidFill>
                  <a:srgbClr val="000000"/>
                </a:solidFill>
                <a:miter lim="800000"/>
                <a:headEnd/>
                <a:tailEnd/>
              </a14:hiddenLine>
            </a:ext>
          </a:extLst>
        </p:spPr>
        <p:txBody>
          <a:bodyPr/>
          <a:lstStyle/>
          <a:p>
            <a:r>
              <a:rPr lang="en-US" altLang="en-US" smtClean="0"/>
              <a:t>Computer programs are meant to be supplemental—supplemental to core or intervention instruction. Data from a computer program used to increase student ability/understanding should be monitored closely—especially for those students who are Tier II or Tier III. Any program used should be evidence-based and proven effective. The program should be used with fidelity (as the program creators recommend if data is to be useful in making instructional or ECE referral decisions). </a:t>
            </a:r>
            <a:r>
              <a:rPr lang="en-US" altLang="en-US" b="1" smtClean="0"/>
              <a:t>The teacher MUST be available to answer questions or dispel misconceptions whenever students are sitting in front of a computer program. </a:t>
            </a:r>
          </a:p>
          <a:p>
            <a:endParaRPr lang="en-US" altLang="en-US" sz="2900" b="1"/>
          </a:p>
          <a:p>
            <a:r>
              <a:rPr lang="en-US" altLang="en-US" sz="2900" b="1"/>
              <a:t>There is not a substitute for a highly-training and QUALIFIED teacher for students at </a:t>
            </a:r>
            <a:r>
              <a:rPr lang="en-US" altLang="en-US" sz="2900" b="1" u="sng"/>
              <a:t>any</a:t>
            </a:r>
            <a:r>
              <a:rPr lang="en-US" altLang="en-US" sz="2900" b="1"/>
              <a:t> tier.</a:t>
            </a:r>
          </a:p>
        </p:txBody>
      </p:sp>
      <p:sp>
        <p:nvSpPr>
          <p:cNvPr id="137220" name="Slide Number Placeholder 3"/>
          <p:cNvSpPr>
            <a:spLocks noGrp="1"/>
          </p:cNvSpPr>
          <p:nvPr>
            <p:ph type="sldNum" sz="quarter" idx="4294967295"/>
          </p:nvPr>
        </p:nvSpPr>
        <p:spPr bwMode="auto">
          <a:xfrm>
            <a:off x="4021811" y="9041219"/>
            <a:ext cx="3078199" cy="47628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94BEBAC-7EF7-4B82-A334-43E2C68A303E}" type="slidenum">
              <a:rPr lang="en-US" altLang="en-US"/>
              <a:pPr/>
              <a:t>35</a:t>
            </a:fld>
            <a:endParaRPr lang="en-US" altLang="en-US"/>
          </a:p>
        </p:txBody>
      </p:sp>
    </p:spTree>
    <p:extLst>
      <p:ext uri="{BB962C8B-B14F-4D97-AF65-F5344CB8AC3E}">
        <p14:creationId xmlns:p14="http://schemas.microsoft.com/office/powerpoint/2010/main" val="3038244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865105A-E5C2-4E97-991B-553CA8716C7D}" type="datetime1">
              <a:rPr lang="en-US" smtClean="0"/>
              <a:t>2/28/2017</a:t>
            </a:fld>
            <a:endParaRPr lang="en-US" dirty="0"/>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AB73BC-B049-4115-A692-8D63A059BFB8}" type="slidenum">
              <a:rPr lang="en-US" smtClean="0"/>
              <a:t>‹#›</a:t>
            </a:fld>
            <a:endParaRPr lang="en-US" dirty="0"/>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7019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EB9C62-4DF7-4C64-9CF5-5D40702E422F}" type="datetime1">
              <a:rPr lang="en-US" smtClean="0"/>
              <a:t>2/28/2017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581124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8B88A7-4AB6-4F30-ABA4-3675FEC9D23A}" type="datetime1">
              <a:rPr lang="en-US" smtClean="0"/>
              <a:t>2/28/2017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1736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E0ACC8-FFD1-4C13-971B-E315D56C0E95}" type="datetime1">
              <a:rPr lang="en-US" smtClean="0"/>
              <a:t>2/28/2017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60473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1ED38F5-DADA-4A47-8208-A8919BB61214}" type="datetime1">
              <a:rPr lang="en-US" smtClean="0"/>
              <a:t>2/28/2017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4399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F5E680A-103B-4645-9DC9-CDFB79F7815D}" type="datetime1">
              <a:rPr lang="en-US" smtClean="0"/>
              <a:t>2/28/2017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49984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1D65F5-DFD9-4DFC-A3FE-3B6A1BCFF0A8}" type="datetime1">
              <a:rPr lang="en-US" smtClean="0"/>
              <a:t>2/28/2017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523782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AC205F6-50CC-49B6-9D21-45D73A4E7671}" type="datetime1">
              <a:rPr lang="en-US" smtClean="0"/>
              <a:t>2/28/2017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02307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375445-0067-4D13-A090-DEC3F0CBDAA5}" type="datetime1">
              <a:rPr lang="en-US" smtClean="0"/>
              <a:t>2/28/2017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42477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2BD28752-50E0-4545-9DCF-2049113A7189}" type="datetime1">
              <a:rPr lang="en-US" smtClean="0"/>
              <a:t>2/28/2017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67229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118FF8C-330F-401F-912D-353157B218F3}" type="datetime1">
              <a:rPr lang="en-US" smtClean="0"/>
              <a:t>2/28/2017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690134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A0B37E82-66F1-4C16-BC6D-EC73694718DD}" type="datetime1">
              <a:rPr lang="en-US" smtClean="0"/>
              <a:t>2/28/2017</a:t>
            </a:fld>
            <a:endParaRPr lang="en-US" dirty="0"/>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2650157"/>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diagramData" Target="../diagrams/data5.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ies.ed.gov/ncee/ww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08150" y="76200"/>
            <a:ext cx="8839200" cy="1068388"/>
          </a:xfrm>
          <a:solidFill>
            <a:schemeClr val="bg2"/>
          </a:solidFill>
        </p:spPr>
        <p:txBody>
          <a:bodyPr/>
          <a:lstStyle/>
          <a:p>
            <a:pPr algn="ctr">
              <a:defRPr/>
            </a:pPr>
            <a:r>
              <a:rPr lang="en-US" altLang="en-US" sz="3000" dirty="0">
                <a:solidFill>
                  <a:schemeClr val="tx1"/>
                </a:solidFill>
              </a:rPr>
              <a:t>OPED 645: </a:t>
            </a:r>
            <a:r>
              <a:rPr lang="en-US" sz="3000" dirty="0">
                <a:solidFill>
                  <a:schemeClr val="tx1"/>
                </a:solidFill>
              </a:rPr>
              <a:t>Advanced Diagnostics and Interventions for Struggling Learners</a:t>
            </a:r>
          </a:p>
        </p:txBody>
      </p:sp>
      <p:sp>
        <p:nvSpPr>
          <p:cNvPr id="9" name="Rectangle 8"/>
          <p:cNvSpPr/>
          <p:nvPr/>
        </p:nvSpPr>
        <p:spPr>
          <a:xfrm>
            <a:off x="4184650" y="6118870"/>
            <a:ext cx="3886200" cy="461962"/>
          </a:xfrm>
          <a:prstGeom prst="rect">
            <a:avLst/>
          </a:prstGeom>
          <a:solidFill>
            <a:schemeClr val="accent6">
              <a:lumMod val="40000"/>
              <a:lumOff val="60000"/>
            </a:schemeClr>
          </a:solidFill>
        </p:spPr>
        <p:txBody>
          <a:bodyPr>
            <a:spAutoFit/>
          </a:bodyPr>
          <a:lstStyle/>
          <a:p>
            <a:pPr algn="ctr" eaLnBrk="1">
              <a:defRPr/>
            </a:pPr>
            <a:r>
              <a:rPr lang="en-US" sz="2400" dirty="0">
                <a:latin typeface="Calibri" pitchFamily="34" charset="0"/>
                <a:ea typeface="Helvetica" charset="0"/>
                <a:cs typeface="Helvetica" charset="0"/>
                <a:sym typeface="Helvetica" charset="0"/>
              </a:rPr>
              <a:t>Mary K. Morgan</a:t>
            </a:r>
          </a:p>
        </p:txBody>
      </p:sp>
      <p:sp>
        <p:nvSpPr>
          <p:cNvPr id="10" name="Rectangle 2"/>
          <p:cNvSpPr txBox="1">
            <a:spLocks noChangeArrowheads="1"/>
          </p:cNvSpPr>
          <p:nvPr/>
        </p:nvSpPr>
        <p:spPr bwMode="auto">
          <a:xfrm>
            <a:off x="1730375" y="2846168"/>
            <a:ext cx="8839200" cy="10683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50800" tIns="50800" rIns="50800" bIns="50800" anchor="ctr"/>
          <a:lstStyle>
            <a:lvl1pPr algn="l" defTabSz="457200" rtl="0" eaLnBrk="0" fontAlgn="base" hangingPunct="0">
              <a:spcBef>
                <a:spcPct val="0"/>
              </a:spcBef>
              <a:spcAft>
                <a:spcPct val="0"/>
              </a:spcAft>
              <a:defRPr sz="1200">
                <a:solidFill>
                  <a:srgbClr val="000000"/>
                </a:solidFill>
                <a:latin typeface="+mj-lt"/>
                <a:ea typeface="+mj-ea"/>
                <a:cs typeface="+mj-cs"/>
                <a:sym typeface="Helvetica" charset="0"/>
              </a:defRPr>
            </a:lvl1pPr>
            <a:lvl2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2pPr>
            <a:lvl3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3pPr>
            <a:lvl4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4pPr>
            <a:lvl5pPr algn="l" defTabSz="457200" rtl="0" eaLnBrk="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5pPr>
            <a:lvl6pPr marL="4572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6pPr>
            <a:lvl7pPr marL="9144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7pPr>
            <a:lvl8pPr marL="13716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8pPr>
            <a:lvl9pPr marL="1828800" algn="l" defTabSz="457200" rtl="0" fontAlgn="base" hangingPunct="0">
              <a:spcBef>
                <a:spcPct val="0"/>
              </a:spcBef>
              <a:spcAft>
                <a:spcPct val="0"/>
              </a:spcAft>
              <a:defRPr sz="1200">
                <a:solidFill>
                  <a:srgbClr val="000000"/>
                </a:solidFill>
                <a:latin typeface="Helvetica" charset="0"/>
                <a:ea typeface="Helvetica" charset="0"/>
                <a:cs typeface="Helvetica" charset="0"/>
                <a:sym typeface="Helvetica" charset="0"/>
              </a:defRPr>
            </a:lvl9pPr>
          </a:lstStyle>
          <a:p>
            <a:pPr algn="ctr" eaLnBrk="1" hangingPunct="1">
              <a:defRPr/>
            </a:pPr>
            <a:r>
              <a:rPr lang="en-US" altLang="en-US" sz="3600" b="1" i="1" kern="0" dirty="0">
                <a:solidFill>
                  <a:srgbClr val="FF0000"/>
                </a:solidFill>
              </a:rPr>
              <a:t>JCPS-</a:t>
            </a:r>
            <a:r>
              <a:rPr lang="en-US" altLang="en-US" sz="3600" b="1" i="1" kern="0" dirty="0" err="1">
                <a:solidFill>
                  <a:srgbClr val="FF0000"/>
                </a:solidFill>
              </a:rPr>
              <a:t>Bellarmine</a:t>
            </a:r>
            <a:r>
              <a:rPr lang="en-US" altLang="en-US" sz="3600" b="1" i="1" kern="0" dirty="0">
                <a:solidFill>
                  <a:srgbClr val="FF0000"/>
                </a:solidFill>
              </a:rPr>
              <a:t> Literacy Project</a:t>
            </a:r>
          </a:p>
        </p:txBody>
      </p:sp>
      <p:pic>
        <p:nvPicPr>
          <p:cNvPr id="146439" name="Picture 13"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16071" y="4319775"/>
            <a:ext cx="3443845" cy="12359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40" name="Rectangle 1"/>
          <p:cNvSpPr>
            <a:spLocks noChangeArrowheads="1"/>
          </p:cNvSpPr>
          <p:nvPr/>
        </p:nvSpPr>
        <p:spPr bwMode="auto">
          <a:xfrm>
            <a:off x="1905000" y="1304925"/>
            <a:ext cx="84899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en-US" sz="1600" i="1"/>
              <a:t>Literacy is a bridge from misery to hope. It is a tool for daily life in modern society. It is a bulwark against poverty, and a building block of development, an essential complement to investments in roads, dams, clinics and factories. Literacy is a platform for democratization, and a vehicle for the promotion of cultural and national identity. Especially for girls and women, it is an agent of family health and nutrition. For everyone, everywhere, literacy is, along with education in general, a basic human right.... Literacy is, finally, the road to human progress and the means through which every man, woman and child can realize his or her full potential. - Kofi  Annan</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45751" y="3991848"/>
            <a:ext cx="1786690" cy="1891789"/>
          </a:xfrm>
          <a:prstGeom prst="rect">
            <a:avLst/>
          </a:prstGeom>
        </p:spPr>
      </p:pic>
      <p:sp>
        <p:nvSpPr>
          <p:cNvPr id="3" name="Slide Number Placeholder 2"/>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541595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Number Placeholder 24"/>
          <p:cNvSpPr>
            <a:spLocks noGrp="1"/>
          </p:cNvSpPr>
          <p:nvPr>
            <p:ph type="sldNum" sz="quarter" idx="12"/>
          </p:nvPr>
        </p:nvSpPr>
        <p:spPr bwMode="auto">
          <a:xfrm>
            <a:off x="8534400" y="6356351"/>
            <a:ext cx="21336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a:fld id="{678EA235-F289-404E-97D2-42301237A325}" type="slidenum">
              <a:rPr lang="en-US" altLang="en-US"/>
              <a:pPr eaLnBrk="1"/>
              <a:t>10</a:t>
            </a:fld>
            <a:endParaRPr lang="en-US" altLang="en-US"/>
          </a:p>
        </p:txBody>
      </p:sp>
      <p:sp>
        <p:nvSpPr>
          <p:cNvPr id="6" name="Rounded Rectangle 5"/>
          <p:cNvSpPr/>
          <p:nvPr/>
        </p:nvSpPr>
        <p:spPr>
          <a:xfrm>
            <a:off x="17526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7" name="Rounded Rectangle 6"/>
          <p:cNvSpPr/>
          <p:nvPr/>
        </p:nvSpPr>
        <p:spPr>
          <a:xfrm>
            <a:off x="7162800" y="1676400"/>
            <a:ext cx="31242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9" name="Oval 8"/>
          <p:cNvSpPr/>
          <p:nvPr/>
        </p:nvSpPr>
        <p:spPr>
          <a:xfrm>
            <a:off x="1524000" y="46482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0" name="Oval 9"/>
          <p:cNvSpPr/>
          <p:nvPr/>
        </p:nvSpPr>
        <p:spPr>
          <a:xfrm>
            <a:off x="32766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1" name="Oval 10"/>
          <p:cNvSpPr/>
          <p:nvPr/>
        </p:nvSpPr>
        <p:spPr>
          <a:xfrm>
            <a:off x="5334000" y="45720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2" name="Oval 11"/>
          <p:cNvSpPr/>
          <p:nvPr/>
        </p:nvSpPr>
        <p:spPr>
          <a:xfrm>
            <a:off x="8686800" y="48006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3" name="Oval 12"/>
          <p:cNvSpPr/>
          <p:nvPr/>
        </p:nvSpPr>
        <p:spPr>
          <a:xfrm>
            <a:off x="7315200" y="2819400"/>
            <a:ext cx="1981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a:defRPr/>
            </a:pPr>
            <a:endParaRPr lang="en-US" altLang="en-US">
              <a:solidFill>
                <a:srgbClr val="FFFFFF"/>
              </a:solidFill>
            </a:endParaRPr>
          </a:p>
        </p:txBody>
      </p:sp>
      <p:sp>
        <p:nvSpPr>
          <p:cNvPr id="14" name="Plus 13"/>
          <p:cNvSpPr/>
          <p:nvPr/>
        </p:nvSpPr>
        <p:spPr>
          <a:xfrm>
            <a:off x="5486400" y="1600200"/>
            <a:ext cx="914400" cy="914400"/>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ym typeface="Helvetica" charset="0"/>
            </a:endParaRPr>
          </a:p>
        </p:txBody>
      </p:sp>
      <p:cxnSp>
        <p:nvCxnSpPr>
          <p:cNvPr id="16" name="Straight Connector 15"/>
          <p:cNvCxnSpPr>
            <a:endCxn id="9" idx="0"/>
          </p:cNvCxnSpPr>
          <p:nvPr/>
        </p:nvCxnSpPr>
        <p:spPr>
          <a:xfrm rot="5400000">
            <a:off x="1447800" y="3505200"/>
            <a:ext cx="22098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a:endCxn id="10" idx="0"/>
          </p:cNvCxnSpPr>
          <p:nvPr/>
        </p:nvCxnSpPr>
        <p:spPr>
          <a:xfrm rot="16200000" flipH="1">
            <a:off x="4038600" y="2590800"/>
            <a:ext cx="381000" cy="76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a:endCxn id="11" idx="0"/>
          </p:cNvCxnSpPr>
          <p:nvPr/>
        </p:nvCxnSpPr>
        <p:spPr>
          <a:xfrm rot="16200000" flipH="1">
            <a:off x="4381500" y="2628900"/>
            <a:ext cx="2438400" cy="1447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a:stCxn id="7" idx="1"/>
            <a:endCxn id="11" idx="0"/>
          </p:cNvCxnSpPr>
          <p:nvPr/>
        </p:nvCxnSpPr>
        <p:spPr>
          <a:xfrm rot="10800000" flipV="1">
            <a:off x="6324600" y="2095500"/>
            <a:ext cx="838200" cy="24765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3" idx="0"/>
          </p:cNvCxnSpPr>
          <p:nvPr/>
        </p:nvCxnSpPr>
        <p:spPr>
          <a:xfrm rot="5400000">
            <a:off x="8115301" y="2628901"/>
            <a:ext cx="381000" cy="3175"/>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a:endCxn id="12" idx="0"/>
          </p:cNvCxnSpPr>
          <p:nvPr/>
        </p:nvCxnSpPr>
        <p:spPr>
          <a:xfrm rot="5400000">
            <a:off x="8534400" y="3581400"/>
            <a:ext cx="23622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155665" name="TextBox 16"/>
          <p:cNvSpPr txBox="1">
            <a:spLocks noChangeArrowheads="1"/>
          </p:cNvSpPr>
          <p:nvPr/>
        </p:nvSpPr>
        <p:spPr bwMode="auto">
          <a:xfrm>
            <a:off x="1905000" y="1676401"/>
            <a:ext cx="2971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DECODING/WORD RECOGNITION</a:t>
            </a:r>
          </a:p>
        </p:txBody>
      </p:sp>
      <p:sp>
        <p:nvSpPr>
          <p:cNvPr id="155666" name="TextBox 18"/>
          <p:cNvSpPr txBox="1">
            <a:spLocks noChangeArrowheads="1"/>
          </p:cNvSpPr>
          <p:nvPr/>
        </p:nvSpPr>
        <p:spPr bwMode="auto">
          <a:xfrm>
            <a:off x="7315200" y="1827214"/>
            <a:ext cx="29718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400">
                <a:latin typeface="Constantia" panose="02030602050306030303" pitchFamily="18" charset="0"/>
              </a:rPr>
              <a:t>COMPREHENSION</a:t>
            </a:r>
          </a:p>
        </p:txBody>
      </p:sp>
      <p:sp>
        <p:nvSpPr>
          <p:cNvPr id="99347" name="TextBox 24"/>
          <p:cNvSpPr txBox="1">
            <a:spLocks noChangeArrowheads="1"/>
          </p:cNvSpPr>
          <p:nvPr/>
        </p:nvSpPr>
        <p:spPr bwMode="auto">
          <a:xfrm>
            <a:off x="3657600" y="3505200"/>
            <a:ext cx="1295400"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a:r>
              <a:rPr lang="en-US" altLang="en-US" sz="2000">
                <a:latin typeface="Constantia" panose="02030602050306030303" pitchFamily="18" charset="0"/>
              </a:rPr>
              <a:t>Phonics</a:t>
            </a:r>
          </a:p>
        </p:txBody>
      </p:sp>
      <p:sp>
        <p:nvSpPr>
          <p:cNvPr id="99348" name="TextBox 26"/>
          <p:cNvSpPr txBox="1">
            <a:spLocks noChangeArrowheads="1"/>
          </p:cNvSpPr>
          <p:nvPr/>
        </p:nvSpPr>
        <p:spPr bwMode="auto">
          <a:xfrm>
            <a:off x="5791200" y="5181600"/>
            <a:ext cx="1219200" cy="400050"/>
          </a:xfrm>
          <a:prstGeom prst="rect">
            <a:avLst/>
          </a:prstGeom>
          <a:solidFill>
            <a:srgbClr val="00B0F0"/>
          </a:solidFill>
          <a:ln>
            <a:noFill/>
          </a:ln>
        </p:spPr>
        <p:txBody>
          <a:bodyPr>
            <a:spAutoFit/>
          </a:bodyPr>
          <a:lstStyle/>
          <a:p>
            <a:pPr eaLnBrk="1"/>
            <a:r>
              <a:rPr lang="en-US" altLang="en-US" sz="2000" b="1" dirty="0">
                <a:latin typeface="Constantia" panose="02030602050306030303" pitchFamily="18" charset="0"/>
              </a:rPr>
              <a:t>Fluency</a:t>
            </a:r>
          </a:p>
        </p:txBody>
      </p:sp>
      <p:sp>
        <p:nvSpPr>
          <p:cNvPr id="99349" name="TextBox 27"/>
          <p:cNvSpPr txBox="1">
            <a:spLocks noChangeArrowheads="1"/>
          </p:cNvSpPr>
          <p:nvPr/>
        </p:nvSpPr>
        <p:spPr bwMode="auto">
          <a:xfrm>
            <a:off x="7620000" y="3429000"/>
            <a:ext cx="1524000" cy="400050"/>
          </a:xfrm>
          <a:prstGeom prst="rect">
            <a:avLst/>
          </a:prstGeom>
          <a:solidFill>
            <a:schemeClr val="accent3"/>
          </a:solidFill>
          <a:ln>
            <a:noFill/>
          </a:ln>
        </p:spPr>
        <p:txBody>
          <a:bodyPr>
            <a:spAutoFit/>
          </a:bodyPr>
          <a:lstStyle/>
          <a:p>
            <a:pPr eaLnBrk="1"/>
            <a:r>
              <a:rPr lang="en-US" altLang="en-US" sz="2000" dirty="0">
                <a:latin typeface="Constantia" panose="02030602050306030303" pitchFamily="18" charset="0"/>
              </a:rPr>
              <a:t>Vocabulary</a:t>
            </a:r>
          </a:p>
        </p:txBody>
      </p:sp>
      <p:sp>
        <p:nvSpPr>
          <p:cNvPr id="8215" name="TextBox 28"/>
          <p:cNvSpPr txBox="1">
            <a:spLocks noChangeArrowheads="1"/>
          </p:cNvSpPr>
          <p:nvPr/>
        </p:nvSpPr>
        <p:spPr bwMode="auto">
          <a:xfrm>
            <a:off x="8801100" y="5257801"/>
            <a:ext cx="1714500" cy="584775"/>
          </a:xfrm>
          <a:prstGeom prst="rect">
            <a:avLst/>
          </a:prstGeom>
          <a:solidFill>
            <a:schemeClr val="accent6">
              <a:lumMod val="60000"/>
              <a:lumOff val="40000"/>
            </a:schemeClr>
          </a:solidFill>
          <a:ln w="9525">
            <a:noFill/>
            <a:miter lim="800000"/>
            <a:headEnd/>
            <a:tailEnd/>
          </a:ln>
        </p:spPr>
        <p:txBody>
          <a:bodyPr wrap="square">
            <a:spAutoFit/>
          </a:bodyPr>
          <a:lstStyle/>
          <a:p>
            <a:pPr eaLnBrk="1">
              <a:defRPr/>
            </a:pPr>
            <a:r>
              <a:rPr lang="en-US" sz="1600" dirty="0">
                <a:latin typeface="Constantia" pitchFamily="18" charset="0"/>
                <a:ea typeface="Helvetica" charset="0"/>
                <a:cs typeface="Helvetica" charset="0"/>
                <a:sym typeface="Helvetica" charset="0"/>
              </a:rPr>
              <a:t>Comprehension Strategies</a:t>
            </a:r>
          </a:p>
        </p:txBody>
      </p:sp>
      <p:sp>
        <p:nvSpPr>
          <p:cNvPr id="27" name="Title 1"/>
          <p:cNvSpPr txBox="1">
            <a:spLocks/>
          </p:cNvSpPr>
          <p:nvPr/>
        </p:nvSpPr>
        <p:spPr>
          <a:xfrm>
            <a:off x="2133600" y="381000"/>
            <a:ext cx="8382000" cy="1066800"/>
          </a:xfrm>
          <a:prstGeom prst="rect">
            <a:avLst/>
          </a:prstGeom>
        </p:spPr>
        <p:txBody>
          <a:bodyPr anchor="ctr">
            <a:normAutofit fontScale="8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defRPr/>
            </a:pPr>
            <a:r>
              <a:rPr lang="en-US" dirty="0">
                <a:solidFill>
                  <a:schemeClr val="accent2"/>
                </a:solidFill>
                <a:sym typeface="Helvetica" charset="0"/>
              </a:rPr>
              <a:t>The  5 Essential Components of Effective Reading Instruction</a:t>
            </a:r>
          </a:p>
        </p:txBody>
      </p:sp>
      <p:sp>
        <p:nvSpPr>
          <p:cNvPr id="99352" name="TextBox 20"/>
          <p:cNvSpPr txBox="1">
            <a:spLocks noChangeArrowheads="1"/>
          </p:cNvSpPr>
          <p:nvPr/>
        </p:nvSpPr>
        <p:spPr bwMode="auto">
          <a:xfrm>
            <a:off x="1676400" y="5196175"/>
            <a:ext cx="1600200" cy="708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a:r>
              <a:rPr lang="en-US" altLang="en-US" sz="2000" dirty="0">
                <a:latin typeface="Constantia" panose="02030602050306030303" pitchFamily="18" charset="0"/>
              </a:rPr>
              <a:t>Phonemic Awareness</a:t>
            </a:r>
          </a:p>
        </p:txBody>
      </p:sp>
    </p:spTree>
    <p:extLst>
      <p:ext uri="{BB962C8B-B14F-4D97-AF65-F5344CB8AC3E}">
        <p14:creationId xmlns:p14="http://schemas.microsoft.com/office/powerpoint/2010/main" val="2509320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9352"/>
                                        </p:tgtEl>
                                        <p:attrNameLst>
                                          <p:attrName>style.visibility</p:attrName>
                                        </p:attrNameLst>
                                      </p:cBhvr>
                                      <p:to>
                                        <p:strVal val="visible"/>
                                      </p:to>
                                    </p:set>
                                    <p:anim calcmode="lin" valueType="num">
                                      <p:cBhvr additive="base">
                                        <p:cTn id="7" dur="500" fill="hold"/>
                                        <p:tgtEl>
                                          <p:spTgt spid="99352"/>
                                        </p:tgtEl>
                                        <p:attrNameLst>
                                          <p:attrName>ppt_x</p:attrName>
                                        </p:attrNameLst>
                                      </p:cBhvr>
                                      <p:tavLst>
                                        <p:tav tm="0">
                                          <p:val>
                                            <p:strVal val="#ppt_x"/>
                                          </p:val>
                                        </p:tav>
                                        <p:tav tm="100000">
                                          <p:val>
                                            <p:strVal val="#ppt_x"/>
                                          </p:val>
                                        </p:tav>
                                      </p:tavLst>
                                    </p:anim>
                                    <p:anim calcmode="lin" valueType="num">
                                      <p:cBhvr additive="base">
                                        <p:cTn id="8" dur="500" fill="hold"/>
                                        <p:tgtEl>
                                          <p:spTgt spid="993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9347"/>
                                        </p:tgtEl>
                                        <p:attrNameLst>
                                          <p:attrName>style.visibility</p:attrName>
                                        </p:attrNameLst>
                                      </p:cBhvr>
                                      <p:to>
                                        <p:strVal val="visible"/>
                                      </p:to>
                                    </p:set>
                                    <p:anim calcmode="lin" valueType="num">
                                      <p:cBhvr additive="base">
                                        <p:cTn id="13" dur="500" fill="hold"/>
                                        <p:tgtEl>
                                          <p:spTgt spid="99347"/>
                                        </p:tgtEl>
                                        <p:attrNameLst>
                                          <p:attrName>ppt_x</p:attrName>
                                        </p:attrNameLst>
                                      </p:cBhvr>
                                      <p:tavLst>
                                        <p:tav tm="0">
                                          <p:val>
                                            <p:strVal val="#ppt_x"/>
                                          </p:val>
                                        </p:tav>
                                        <p:tav tm="100000">
                                          <p:val>
                                            <p:strVal val="#ppt_x"/>
                                          </p:val>
                                        </p:tav>
                                      </p:tavLst>
                                    </p:anim>
                                    <p:anim calcmode="lin" valueType="num">
                                      <p:cBhvr additive="base">
                                        <p:cTn id="14" dur="500" fill="hold"/>
                                        <p:tgtEl>
                                          <p:spTgt spid="993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9348"/>
                                        </p:tgtEl>
                                        <p:attrNameLst>
                                          <p:attrName>style.visibility</p:attrName>
                                        </p:attrNameLst>
                                      </p:cBhvr>
                                      <p:to>
                                        <p:strVal val="visible"/>
                                      </p:to>
                                    </p:set>
                                    <p:anim calcmode="lin" valueType="num">
                                      <p:cBhvr additive="base">
                                        <p:cTn id="19" dur="500" fill="hold"/>
                                        <p:tgtEl>
                                          <p:spTgt spid="99348"/>
                                        </p:tgtEl>
                                        <p:attrNameLst>
                                          <p:attrName>ppt_x</p:attrName>
                                        </p:attrNameLst>
                                      </p:cBhvr>
                                      <p:tavLst>
                                        <p:tav tm="0">
                                          <p:val>
                                            <p:strVal val="#ppt_x"/>
                                          </p:val>
                                        </p:tav>
                                        <p:tav tm="100000">
                                          <p:val>
                                            <p:strVal val="#ppt_x"/>
                                          </p:val>
                                        </p:tav>
                                      </p:tavLst>
                                    </p:anim>
                                    <p:anim calcmode="lin" valueType="num">
                                      <p:cBhvr additive="base">
                                        <p:cTn id="20" dur="500" fill="hold"/>
                                        <p:tgtEl>
                                          <p:spTgt spid="99348"/>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9349"/>
                                        </p:tgtEl>
                                        <p:attrNameLst>
                                          <p:attrName>style.visibility</p:attrName>
                                        </p:attrNameLst>
                                      </p:cBhvr>
                                      <p:to>
                                        <p:strVal val="visible"/>
                                      </p:to>
                                    </p:set>
                                    <p:anim calcmode="lin" valueType="num">
                                      <p:cBhvr additive="base">
                                        <p:cTn id="25" dur="500" fill="hold"/>
                                        <p:tgtEl>
                                          <p:spTgt spid="99349"/>
                                        </p:tgtEl>
                                        <p:attrNameLst>
                                          <p:attrName>ppt_x</p:attrName>
                                        </p:attrNameLst>
                                      </p:cBhvr>
                                      <p:tavLst>
                                        <p:tav tm="0">
                                          <p:val>
                                            <p:strVal val="#ppt_x"/>
                                          </p:val>
                                        </p:tav>
                                        <p:tav tm="100000">
                                          <p:val>
                                            <p:strVal val="#ppt_x"/>
                                          </p:val>
                                        </p:tav>
                                      </p:tavLst>
                                    </p:anim>
                                    <p:anim calcmode="lin" valueType="num">
                                      <p:cBhvr additive="base">
                                        <p:cTn id="26" dur="500" fill="hold"/>
                                        <p:tgtEl>
                                          <p:spTgt spid="99349"/>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215"/>
                                        </p:tgtEl>
                                        <p:attrNameLst>
                                          <p:attrName>style.visibility</p:attrName>
                                        </p:attrNameLst>
                                      </p:cBhvr>
                                      <p:to>
                                        <p:strVal val="visible"/>
                                      </p:to>
                                    </p:set>
                                    <p:anim calcmode="lin" valueType="num">
                                      <p:cBhvr additive="base">
                                        <p:cTn id="31" dur="500" fill="hold"/>
                                        <p:tgtEl>
                                          <p:spTgt spid="8215"/>
                                        </p:tgtEl>
                                        <p:attrNameLst>
                                          <p:attrName>ppt_x</p:attrName>
                                        </p:attrNameLst>
                                      </p:cBhvr>
                                      <p:tavLst>
                                        <p:tav tm="0">
                                          <p:val>
                                            <p:strVal val="#ppt_x"/>
                                          </p:val>
                                        </p:tav>
                                        <p:tav tm="100000">
                                          <p:val>
                                            <p:strVal val="#ppt_x"/>
                                          </p:val>
                                        </p:tav>
                                      </p:tavLst>
                                    </p:anim>
                                    <p:anim calcmode="lin" valueType="num">
                                      <p:cBhvr additive="base">
                                        <p:cTn id="32" dur="500" fill="hold"/>
                                        <p:tgtEl>
                                          <p:spTgt spid="82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47" grpId="0" animBg="1"/>
      <p:bldP spid="99348" grpId="0" animBg="1"/>
      <p:bldP spid="99349" grpId="0" animBg="1"/>
      <p:bldP spid="8215" grpId="0" animBg="1"/>
      <p:bldP spid="9935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438400" y="431800"/>
            <a:ext cx="7239000" cy="1143000"/>
          </a:xfrm>
          <a:solidFill>
            <a:schemeClr val="tx2"/>
          </a:solidFill>
          <a:ln>
            <a:solidFill>
              <a:schemeClr val="tx2"/>
            </a:solidFill>
          </a:ln>
        </p:spPr>
        <p:txBody>
          <a:bodyPr rtlCol="0">
            <a:normAutofit fontScale="90000"/>
          </a:bodyPr>
          <a:lstStyle/>
          <a:p>
            <a:pPr>
              <a:defRPr/>
            </a:pPr>
            <a:r>
              <a:rPr lang="en-US" dirty="0">
                <a:solidFill>
                  <a:schemeClr val="bg1"/>
                </a:solidFill>
              </a:rPr>
              <a:t>Culturally Responsive Instruction: Approach to Teaching</a:t>
            </a:r>
          </a:p>
        </p:txBody>
      </p:sp>
      <p:sp>
        <p:nvSpPr>
          <p:cNvPr id="156675" name="Rectangle 3"/>
          <p:cNvSpPr>
            <a:spLocks noGrp="1" noChangeArrowheads="1"/>
          </p:cNvSpPr>
          <p:nvPr>
            <p:ph idx="1"/>
          </p:nvPr>
        </p:nvSpPr>
        <p:spPr>
          <a:xfrm>
            <a:off x="2514600" y="1752600"/>
            <a:ext cx="7162800" cy="4495800"/>
          </a:xfrm>
          <a:ln w="76200">
            <a:solidFill>
              <a:schemeClr val="tx2"/>
            </a:solidFill>
            <a:miter lim="800000"/>
            <a:headEnd/>
            <a:tailEnd/>
          </a:ln>
        </p:spPr>
        <p:txBody>
          <a:bodyPr/>
          <a:lstStyle/>
          <a:p>
            <a:pPr eaLnBrk="1" hangingPunct="1"/>
            <a:r>
              <a:rPr lang="en-US" altLang="en-US" dirty="0">
                <a:solidFill>
                  <a:schemeClr val="tx1"/>
                </a:solidFill>
              </a:rPr>
              <a:t>Connecting to students’ backgrounds</a:t>
            </a:r>
          </a:p>
          <a:p>
            <a:pPr eaLnBrk="1" hangingPunct="1"/>
            <a:r>
              <a:rPr lang="en-US" altLang="en-US" dirty="0">
                <a:solidFill>
                  <a:schemeClr val="tx1"/>
                </a:solidFill>
              </a:rPr>
              <a:t>Building on students’ home dialects</a:t>
            </a:r>
          </a:p>
          <a:p>
            <a:pPr eaLnBrk="1" hangingPunct="1"/>
            <a:r>
              <a:rPr lang="en-US" altLang="en-US" dirty="0">
                <a:solidFill>
                  <a:schemeClr val="tx1"/>
                </a:solidFill>
              </a:rPr>
              <a:t>Planning for dialogic instruction</a:t>
            </a:r>
          </a:p>
          <a:p>
            <a:pPr eaLnBrk="1" hangingPunct="1"/>
            <a:r>
              <a:rPr lang="en-US" altLang="en-US" dirty="0">
                <a:solidFill>
                  <a:schemeClr val="tx1"/>
                </a:solidFill>
              </a:rPr>
              <a:t>Maintaining a rigorous curriculum</a:t>
            </a:r>
          </a:p>
          <a:p>
            <a:pPr eaLnBrk="1" hangingPunct="1"/>
            <a:r>
              <a:rPr lang="en-US" altLang="en-US" dirty="0">
                <a:solidFill>
                  <a:schemeClr val="tx1"/>
                </a:solidFill>
              </a:rPr>
              <a:t>Attending to classroom discourse</a:t>
            </a:r>
          </a:p>
          <a:p>
            <a:pPr algn="ctr" eaLnBrk="1" hangingPunct="1">
              <a:buFontTx/>
              <a:buNone/>
            </a:pPr>
            <a:r>
              <a:rPr lang="en-US" altLang="en-US" b="1" i="1" dirty="0"/>
              <a:t>Be explicit &amp; Scaffold </a:t>
            </a:r>
          </a:p>
          <a:p>
            <a:pPr algn="ctr" eaLnBrk="1" hangingPunct="1">
              <a:buFontTx/>
              <a:buNone/>
            </a:pPr>
            <a:r>
              <a:rPr lang="en-US" altLang="en-US" b="1" i="1" dirty="0"/>
              <a:t>(I-do, We-do, You-do)</a:t>
            </a:r>
          </a:p>
        </p:txBody>
      </p:sp>
      <p:pic>
        <p:nvPicPr>
          <p:cNvPr id="15667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800" y="4568825"/>
            <a:ext cx="2000250"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6950" y="4568824"/>
            <a:ext cx="2676525" cy="198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6678"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 y="542925"/>
            <a:ext cx="16573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1640667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
          <p:cNvSpPr>
            <a:spLocks noGrp="1" noChangeArrowheads="1"/>
          </p:cNvSpPr>
          <p:nvPr>
            <p:ph type="title"/>
          </p:nvPr>
        </p:nvSpPr>
        <p:spPr>
          <a:xfrm>
            <a:off x="1752600" y="92076"/>
            <a:ext cx="8763000" cy="1508125"/>
          </a:xfrm>
          <a:solidFill>
            <a:schemeClr val="bg2"/>
          </a:solidFill>
        </p:spPr>
        <p:txBody>
          <a:bodyPr>
            <a:normAutofit fontScale="90000"/>
          </a:bodyPr>
          <a:lstStyle/>
          <a:p>
            <a:pPr>
              <a:defRPr/>
            </a:pPr>
            <a:r>
              <a:rPr lang="en-US" altLang="en-US" sz="3600" dirty="0">
                <a:solidFill>
                  <a:schemeClr val="tx1"/>
                </a:solidFill>
              </a:rPr>
              <a:t>BLP Reading Instruction Delivery Model</a:t>
            </a:r>
            <a:br>
              <a:rPr lang="en-US" altLang="en-US" sz="3600" dirty="0">
                <a:solidFill>
                  <a:schemeClr val="tx1"/>
                </a:solidFill>
              </a:rPr>
            </a:br>
            <a:r>
              <a:rPr lang="en-US" altLang="en-US" sz="2200" dirty="0">
                <a:solidFill>
                  <a:srgbClr val="FF0000"/>
                </a:solidFill>
              </a:rPr>
              <a:t>When and how do I teach?</a:t>
            </a:r>
            <a:r>
              <a:rPr lang="en-US" altLang="en-US" sz="2200" dirty="0">
                <a:solidFill>
                  <a:schemeClr val="tx2"/>
                </a:solidFill>
                <a:latin typeface="Helvetica" pitchFamily="34" charset="0"/>
              </a:rPr>
              <a:t> </a:t>
            </a:r>
            <a:br>
              <a:rPr lang="en-US" altLang="en-US" sz="2200" dirty="0">
                <a:solidFill>
                  <a:schemeClr val="tx2"/>
                </a:solidFill>
                <a:latin typeface="Helvetica" pitchFamily="34" charset="0"/>
              </a:rPr>
            </a:br>
            <a:r>
              <a:rPr lang="en-US" altLang="en-US" sz="2200" dirty="0">
                <a:solidFill>
                  <a:schemeClr val="tx2"/>
                </a:solidFill>
                <a:latin typeface="Helvetica" pitchFamily="34" charset="0"/>
              </a:rPr>
              <a:t>Purpose: To provide differentiated reading instruction that targets students’ ZPDs and incorporates all of the big 5 (as relevant to student needs).</a:t>
            </a:r>
            <a:endParaRPr lang="en-US" altLang="en-US" sz="2200" dirty="0"/>
          </a:p>
        </p:txBody>
      </p:sp>
      <p:graphicFrame>
        <p:nvGraphicFramePr>
          <p:cNvPr id="5" name="Diagram 4"/>
          <p:cNvGraphicFramePr/>
          <p:nvPr>
            <p:extLst>
              <p:ext uri="{D42A27DB-BD31-4B8C-83A1-F6EECF244321}">
                <p14:modId xmlns:p14="http://schemas.microsoft.com/office/powerpoint/2010/main" val="15146734"/>
              </p:ext>
            </p:extLst>
          </p:nvPr>
        </p:nvGraphicFramePr>
        <p:xfrm>
          <a:off x="1981200" y="1905000"/>
          <a:ext cx="8382000" cy="419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8724" name="TextBox 1"/>
          <p:cNvSpPr txBox="1">
            <a:spLocks noChangeArrowheads="1"/>
          </p:cNvSpPr>
          <p:nvPr/>
        </p:nvSpPr>
        <p:spPr bwMode="auto">
          <a:xfrm>
            <a:off x="2971800" y="6231730"/>
            <a:ext cx="7848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1600" b="1" i="1" dirty="0"/>
              <a:t>Comprehensive Reading Instruction Action Plan using BLP Delivery Model</a:t>
            </a:r>
            <a:endParaRPr lang="en-US" altLang="en-US" sz="1600" i="1" dirty="0"/>
          </a:p>
        </p:txBody>
      </p:sp>
      <p:sp>
        <p:nvSpPr>
          <p:cNvPr id="2" name="Slide Number Placeholder 1"/>
          <p:cNvSpPr>
            <a:spLocks noGrp="1"/>
          </p:cNvSpPr>
          <p:nvPr>
            <p:ph type="sldNum" sz="quarter" idx="12"/>
          </p:nvPr>
        </p:nvSpPr>
        <p:spPr/>
        <p:txBody>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3959707483"/>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Title 1"/>
          <p:cNvSpPr>
            <a:spLocks noGrp="1"/>
          </p:cNvSpPr>
          <p:nvPr>
            <p:ph type="title"/>
          </p:nvPr>
        </p:nvSpPr>
        <p:spPr/>
        <p:txBody>
          <a:bodyPr/>
          <a:lstStyle/>
          <a:p>
            <a:pPr algn="l" eaLnBrk="1" hangingPunct="1"/>
            <a:r>
              <a:rPr lang="en-US" altLang="en-US" sz="3800" dirty="0">
                <a:solidFill>
                  <a:schemeClr val="accent2"/>
                </a:solidFill>
              </a:rPr>
              <a:t>Organizing for Effective Reading Instruction </a:t>
            </a:r>
          </a:p>
        </p:txBody>
      </p:sp>
      <p:sp>
        <p:nvSpPr>
          <p:cNvPr id="3" name="Content Placeholder 2"/>
          <p:cNvSpPr>
            <a:spLocks noGrp="1"/>
          </p:cNvSpPr>
          <p:nvPr>
            <p:ph sz="half" idx="1"/>
          </p:nvPr>
        </p:nvSpPr>
        <p:spPr/>
        <p:txBody>
          <a:bodyPr rtlCol="0">
            <a:normAutofit fontScale="85000" lnSpcReduction="20000"/>
          </a:bodyPr>
          <a:lstStyle/>
          <a:p>
            <a:pPr>
              <a:defRPr/>
            </a:pPr>
            <a:r>
              <a:rPr lang="en-US" sz="2400" dirty="0">
                <a:solidFill>
                  <a:schemeClr val="tx1"/>
                </a:solidFill>
              </a:rPr>
              <a:t>Students find comfort in familiar instructional routines and schedules in a well-organized classroom.</a:t>
            </a:r>
          </a:p>
          <a:p>
            <a:pPr>
              <a:defRPr/>
            </a:pPr>
            <a:r>
              <a:rPr lang="en-US" sz="2400" dirty="0">
                <a:solidFill>
                  <a:schemeClr val="tx1"/>
                </a:solidFill>
              </a:rPr>
              <a:t>Children need to experience a variety of interactive settings: whole class, small groups, and individually each day.</a:t>
            </a:r>
          </a:p>
          <a:p>
            <a:pPr>
              <a:defRPr/>
            </a:pPr>
            <a:r>
              <a:rPr lang="en-US" sz="2400" dirty="0">
                <a:solidFill>
                  <a:schemeClr val="tx1"/>
                </a:solidFill>
              </a:rPr>
              <a:t>Groups should be flexible, meet the needs of students, and involve research-based instructional practices.</a:t>
            </a:r>
          </a:p>
          <a:p>
            <a:pPr>
              <a:defRPr/>
            </a:pPr>
            <a:r>
              <a:rPr lang="en-US" sz="2400" dirty="0">
                <a:solidFill>
                  <a:schemeClr val="tx1"/>
                </a:solidFill>
              </a:rPr>
              <a:t>Daily planned, intentional, and explicit instruction of all literacy skills and strategies is essential.</a:t>
            </a:r>
          </a:p>
          <a:p>
            <a:pPr>
              <a:defRPr/>
            </a:pPr>
            <a:r>
              <a:rPr lang="en-US" sz="2400" dirty="0">
                <a:solidFill>
                  <a:schemeClr val="tx1"/>
                </a:solidFill>
              </a:rPr>
              <a:t>A variety of assessments play a key role in instructional decisions that meet the developmental needs of students.</a:t>
            </a:r>
          </a:p>
          <a:p>
            <a:pPr marL="0" indent="0">
              <a:buNone/>
              <a:defRPr/>
            </a:pPr>
            <a:endParaRPr lang="en-US" sz="2400" dirty="0">
              <a:solidFill>
                <a:schemeClr val="tx1"/>
              </a:solidFill>
            </a:endParaRPr>
          </a:p>
        </p:txBody>
      </p:sp>
      <p:sp>
        <p:nvSpPr>
          <p:cNvPr id="9" name="Content Placeholder 8"/>
          <p:cNvSpPr>
            <a:spLocks noGrp="1"/>
          </p:cNvSpPr>
          <p:nvPr>
            <p:ph sz="half" idx="2"/>
          </p:nvPr>
        </p:nvSpPr>
        <p:spPr/>
        <p:txBody>
          <a:bodyPr>
            <a:normAutofit fontScale="85000" lnSpcReduction="20000"/>
          </a:bodyPr>
          <a:lstStyle/>
          <a:p>
            <a:endParaRPr lang="en-US"/>
          </a:p>
        </p:txBody>
      </p:sp>
      <p:sp>
        <p:nvSpPr>
          <p:cNvPr id="2" name="Slide Number Placeholder 1"/>
          <p:cNvSpPr>
            <a:spLocks noGrp="1"/>
          </p:cNvSpPr>
          <p:nvPr>
            <p:ph type="sldNum" sz="quarter" idx="12"/>
          </p:nvPr>
        </p:nvSpPr>
        <p:spPr/>
        <p:txBody>
          <a:bodyPr/>
          <a:lstStyle/>
          <a:p>
            <a:fld id="{4FAB73BC-B049-4115-A692-8D63A059BFB8}" type="slidenum">
              <a:rPr lang="en-US" smtClean="0"/>
              <a:t>13</a:t>
            </a:fld>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7612" y="2109028"/>
            <a:ext cx="4837043" cy="3627782"/>
          </a:xfrm>
          <a:prstGeom prst="rect">
            <a:avLst/>
          </a:prstGeom>
        </p:spPr>
      </p:pic>
    </p:spTree>
    <p:extLst>
      <p:ext uri="{BB962C8B-B14F-4D97-AF65-F5344CB8AC3E}">
        <p14:creationId xmlns:p14="http://schemas.microsoft.com/office/powerpoint/2010/main" val="3893200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1"/>
          <p:cNvSpPr>
            <a:spLocks noGrp="1" noChangeArrowheads="1"/>
          </p:cNvSpPr>
          <p:nvPr>
            <p:ph type="title"/>
          </p:nvPr>
        </p:nvSpPr>
        <p:spPr>
          <a:xfrm>
            <a:off x="2438400" y="532607"/>
            <a:ext cx="7162800" cy="1143000"/>
          </a:xfrm>
        </p:spPr>
        <p:txBody>
          <a:bodyPr/>
          <a:lstStyle/>
          <a:p>
            <a:pPr marL="342900" indent="-342900" algn="ctr"/>
            <a:r>
              <a:rPr lang="en-US" altLang="en-US" sz="3400" dirty="0">
                <a:solidFill>
                  <a:schemeClr val="accent2"/>
                </a:solidFill>
              </a:rPr>
              <a:t>Effective Teachers of Reading Plan Instruction in this Manner</a:t>
            </a:r>
            <a:endParaRPr lang="en-US" altLang="en-US" dirty="0">
              <a:solidFill>
                <a:schemeClr val="accent2"/>
              </a:solidFill>
            </a:endParaRPr>
          </a:p>
        </p:txBody>
      </p:sp>
      <p:sp>
        <p:nvSpPr>
          <p:cNvPr id="2"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Knowledge of the </a:t>
            </a:r>
            <a:r>
              <a:rPr lang="en-US" altLang="en-US" sz="2400" b="1" i="1">
                <a:solidFill>
                  <a:srgbClr val="3E3D2D"/>
                </a:solidFill>
              </a:rPr>
              <a:t>learners</a:t>
            </a:r>
            <a:r>
              <a:rPr lang="en-US" altLang="en-US" sz="2400">
                <a:solidFill>
                  <a:srgbClr val="3E3D2D"/>
                </a:solidFill>
              </a:rPr>
              <a:t> and how they learn and develop within social contexts </a:t>
            </a:r>
            <a:r>
              <a:rPr lang="en-US" altLang="en-US" sz="2400" i="1" u="sng">
                <a:solidFill>
                  <a:srgbClr val="3E3D2D"/>
                </a:solidFill>
              </a:rPr>
              <a:t>(reading development and how it occurs in the classroom)</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Conceptions of </a:t>
            </a:r>
            <a:r>
              <a:rPr lang="en-US" altLang="en-US" sz="2400" b="1" i="1">
                <a:solidFill>
                  <a:srgbClr val="3E3D2D"/>
                </a:solidFill>
              </a:rPr>
              <a:t>curriculum</a:t>
            </a:r>
            <a:r>
              <a:rPr lang="en-US" altLang="en-US" sz="2400">
                <a:solidFill>
                  <a:srgbClr val="3E3D2D"/>
                </a:solidFill>
              </a:rPr>
              <a:t> content and goals – understanding the subject matter and skills to be taught in light of the social purposes of education (</a:t>
            </a:r>
            <a:r>
              <a:rPr lang="en-US" altLang="en-US" sz="2400" i="1" u="sng">
                <a:solidFill>
                  <a:srgbClr val="3E3D2D"/>
                </a:solidFill>
              </a:rPr>
              <a:t>reading process and reading skills</a:t>
            </a:r>
            <a:r>
              <a:rPr lang="en-US" altLang="en-US" sz="2400">
                <a:solidFill>
                  <a:srgbClr val="3E3D2D"/>
                </a:solidFill>
              </a:rPr>
              <a:t>)</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a:p>
            <a:pPr indent="-274638">
              <a:spcBef>
                <a:spcPts val="500"/>
              </a:spcBef>
              <a:buClr>
                <a:srgbClr val="94C600"/>
              </a:buClr>
              <a:buSzPct val="76000"/>
              <a:buFont typeface="Wingdings 2" panose="05020102010507070707" pitchFamily="18" charset="2"/>
              <a:buChar char="•"/>
            </a:pPr>
            <a:r>
              <a:rPr lang="en-US" altLang="en-US" sz="2400">
                <a:solidFill>
                  <a:srgbClr val="3E3D2D"/>
                </a:solidFill>
              </a:rPr>
              <a:t>Understand </a:t>
            </a:r>
            <a:r>
              <a:rPr lang="en-US" altLang="en-US" sz="2400" b="1" i="1">
                <a:solidFill>
                  <a:srgbClr val="3E3D2D"/>
                </a:solidFill>
              </a:rPr>
              <a:t>teaching</a:t>
            </a:r>
            <a:r>
              <a:rPr lang="en-US" altLang="en-US" sz="2400">
                <a:solidFill>
                  <a:srgbClr val="3E3D2D"/>
                </a:solidFill>
              </a:rPr>
              <a:t> in light of the content and learners to be taught, as informed by assessment and supported by productive classroom environments </a:t>
            </a:r>
            <a:r>
              <a:rPr lang="en-US" altLang="en-US" sz="2400" i="1" u="sng">
                <a:solidFill>
                  <a:srgbClr val="3E3D2D"/>
                </a:solidFill>
              </a:rPr>
              <a:t>(how do I teach reading skills)</a:t>
            </a:r>
          </a:p>
          <a:p>
            <a:pPr indent="-274638">
              <a:spcBef>
                <a:spcPts val="500"/>
              </a:spcBef>
              <a:buClr>
                <a:srgbClr val="94C600"/>
              </a:buClr>
              <a:buSzPct val="76000"/>
              <a:buFont typeface="Wingdings 2" panose="05020102010507070707" pitchFamily="18" charset="2"/>
              <a:buChar char="•"/>
            </a:pPr>
            <a:endParaRPr lang="en-US" altLang="en-US" sz="2400">
              <a:solidFill>
                <a:srgbClr val="3E3D2D"/>
              </a:solidFill>
            </a:endParaRPr>
          </a:p>
        </p:txBody>
      </p:sp>
      <p:pic>
        <p:nvPicPr>
          <p:cNvPr id="160772"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867900" y="455613"/>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0773" name="TextBox 2"/>
          <p:cNvSpPr txBox="1">
            <a:spLocks noChangeArrowheads="1"/>
          </p:cNvSpPr>
          <p:nvPr/>
        </p:nvSpPr>
        <p:spPr bwMode="auto">
          <a:xfrm>
            <a:off x="6477000" y="6172200"/>
            <a:ext cx="3657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1200" dirty="0">
                <a:solidFill>
                  <a:srgbClr val="3E3D2D"/>
                </a:solidFill>
                <a:latin typeface="Helvetica" panose="020B0604020202020204" pitchFamily="34" charset="0"/>
              </a:rPr>
              <a:t>(Darling-Hammond &amp; </a:t>
            </a:r>
            <a:r>
              <a:rPr lang="en-US" altLang="en-US" sz="1200" dirty="0" err="1">
                <a:solidFill>
                  <a:srgbClr val="3E3D2D"/>
                </a:solidFill>
                <a:latin typeface="Helvetica" panose="020B0604020202020204" pitchFamily="34" charset="0"/>
              </a:rPr>
              <a:t>Bransford</a:t>
            </a:r>
            <a:r>
              <a:rPr lang="en-US" altLang="en-US" sz="1200" dirty="0">
                <a:solidFill>
                  <a:srgbClr val="3E3D2D"/>
                </a:solidFill>
                <a:latin typeface="Helvetica" panose="020B0604020202020204" pitchFamily="34" charset="0"/>
              </a:rPr>
              <a:t>, 2005)</a:t>
            </a:r>
            <a:endParaRPr lang="en-US" altLang="en-US" sz="1200" dirty="0">
              <a:solidFill>
                <a:srgbClr val="000000"/>
              </a:solidFill>
              <a:latin typeface="Helvetica"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4195906083"/>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5"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801923" y="229361"/>
            <a:ext cx="8518938" cy="6359592"/>
          </a:xfrm>
          <a:prstGeom prst="rect">
            <a:avLst/>
          </a:prstGeom>
          <a:ln>
            <a:noFill/>
          </a:ln>
        </p:spPr>
      </p:pic>
      <p:sp>
        <p:nvSpPr>
          <p:cNvPr id="4" name="Slide Number Placeholder 3"/>
          <p:cNvSpPr>
            <a:spLocks noGrp="1"/>
          </p:cNvSpPr>
          <p:nvPr>
            <p:ph type="sldNum" sz="quarter" idx="12"/>
          </p:nvPr>
        </p:nvSpPr>
        <p:spPr/>
        <p:txBody>
          <a:bodyPr/>
          <a:lstStyle/>
          <a:p>
            <a:fld id="{6CA722AF-A1A9-4C6B-93C7-C1F497C50C99}" type="slidenum">
              <a:rPr lang="en-US" smtClean="0"/>
              <a:t>15</a:t>
            </a:fld>
            <a:endParaRPr lang="en-US"/>
          </a:p>
        </p:txBody>
      </p:sp>
    </p:spTree>
    <p:extLst>
      <p:ext uri="{BB962C8B-B14F-4D97-AF65-F5344CB8AC3E}">
        <p14:creationId xmlns:p14="http://schemas.microsoft.com/office/powerpoint/2010/main" val="4344988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Title 1"/>
          <p:cNvSpPr>
            <a:spLocks noGrp="1"/>
          </p:cNvSpPr>
          <p:nvPr>
            <p:ph type="title"/>
          </p:nvPr>
        </p:nvSpPr>
        <p:spPr>
          <a:xfrm>
            <a:off x="2028826" y="285751"/>
            <a:ext cx="5573713" cy="569913"/>
          </a:xfrm>
        </p:spPr>
        <p:txBody>
          <a:bodyPr>
            <a:normAutofit fontScale="90000"/>
          </a:bodyPr>
          <a:lstStyle/>
          <a:p>
            <a:pPr eaLnBrk="1" hangingPunct="1"/>
            <a:r>
              <a:rPr lang="en-US" altLang="en-US" b="1" dirty="0">
                <a:solidFill>
                  <a:schemeClr val="accent2"/>
                </a:solidFill>
              </a:rPr>
              <a:t>The Reading Model</a:t>
            </a:r>
          </a:p>
        </p:txBody>
      </p:sp>
      <p:sp>
        <p:nvSpPr>
          <p:cNvPr id="163843" name="Slide Number Placeholder 4"/>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2D4A6CE-6F3C-459C-879F-194ECB6C92D1}" type="slidenum">
              <a:rPr lang="en-US" altLang="en-US" smtClean="0"/>
              <a:pPr/>
              <a:t>16</a:t>
            </a:fld>
            <a:endParaRPr lang="en-US" altLang="en-US"/>
          </a:p>
        </p:txBody>
      </p:sp>
      <p:sp>
        <p:nvSpPr>
          <p:cNvPr id="6" name="Rounded Rectangle 5"/>
          <p:cNvSpPr/>
          <p:nvPr/>
        </p:nvSpPr>
        <p:spPr>
          <a:xfrm>
            <a:off x="1752600" y="24431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Sightword </a:t>
            </a:r>
          </a:p>
          <a:p>
            <a:pPr algn="ctr" defTabSz="1218987">
              <a:defRPr/>
            </a:pPr>
            <a:r>
              <a:rPr lang="en-US" dirty="0">
                <a:solidFill>
                  <a:prstClr val="white"/>
                </a:solidFill>
                <a:sym typeface="Helvetica" charset="0"/>
              </a:rPr>
              <a:t>Reading</a:t>
            </a:r>
          </a:p>
          <a:p>
            <a:pPr algn="ctr" defTabSz="1218987">
              <a:defRPr/>
            </a:pPr>
            <a:r>
              <a:rPr lang="en-US" dirty="0">
                <a:solidFill>
                  <a:prstClr val="white"/>
                </a:solidFill>
                <a:sym typeface="Helvetica" charset="0"/>
              </a:rPr>
              <a:t>SWE</a:t>
            </a:r>
          </a:p>
        </p:txBody>
      </p:sp>
      <p:sp>
        <p:nvSpPr>
          <p:cNvPr id="7" name="Rounded Rectangle 6"/>
          <p:cNvSpPr/>
          <p:nvPr/>
        </p:nvSpPr>
        <p:spPr>
          <a:xfrm>
            <a:off x="1752600" y="4246563"/>
            <a:ext cx="177165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Phonological</a:t>
            </a:r>
          </a:p>
          <a:p>
            <a:pPr algn="ctr" defTabSz="1218987">
              <a:defRPr/>
            </a:pPr>
            <a:r>
              <a:rPr lang="en-US" dirty="0">
                <a:solidFill>
                  <a:prstClr val="white"/>
                </a:solidFill>
                <a:sym typeface="Helvetica" charset="0"/>
              </a:rPr>
              <a:t>Decoding</a:t>
            </a:r>
          </a:p>
          <a:p>
            <a:pPr algn="ctr" defTabSz="1218987">
              <a:defRPr/>
            </a:pPr>
            <a:r>
              <a:rPr lang="en-US" dirty="0">
                <a:solidFill>
                  <a:prstClr val="white"/>
                </a:solidFill>
                <a:sym typeface="Helvetica" charset="0"/>
              </a:rPr>
              <a:t>PDE</a:t>
            </a:r>
          </a:p>
        </p:txBody>
      </p:sp>
      <p:sp>
        <p:nvSpPr>
          <p:cNvPr id="8" name="Rounded Rectangle 7"/>
          <p:cNvSpPr/>
          <p:nvPr/>
        </p:nvSpPr>
        <p:spPr>
          <a:xfrm>
            <a:off x="6143625" y="3155950"/>
            <a:ext cx="1771650" cy="1676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Accumaticity</a:t>
            </a:r>
          </a:p>
        </p:txBody>
      </p:sp>
      <p:sp>
        <p:nvSpPr>
          <p:cNvPr id="9" name="Rounded Rectangle 8"/>
          <p:cNvSpPr/>
          <p:nvPr/>
        </p:nvSpPr>
        <p:spPr>
          <a:xfrm>
            <a:off x="8353425" y="3194050"/>
            <a:ext cx="2114550"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Comprehension</a:t>
            </a:r>
          </a:p>
        </p:txBody>
      </p:sp>
      <p:sp>
        <p:nvSpPr>
          <p:cNvPr id="11" name="Oval 10"/>
          <p:cNvSpPr/>
          <p:nvPr/>
        </p:nvSpPr>
        <p:spPr>
          <a:xfrm>
            <a:off x="5265738" y="9064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Total Words Read</a:t>
            </a:r>
          </a:p>
        </p:txBody>
      </p:sp>
      <p:sp>
        <p:nvSpPr>
          <p:cNvPr id="12" name="Oval 11"/>
          <p:cNvSpPr/>
          <p:nvPr/>
        </p:nvSpPr>
        <p:spPr>
          <a:xfrm>
            <a:off x="7181850" y="855663"/>
            <a:ext cx="1714500" cy="1219200"/>
          </a:xfrm>
          <a:prstGeom prst="ellipse">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dirty="0">
                <a:solidFill>
                  <a:prstClr val="white"/>
                </a:solidFill>
                <a:sym typeface="Helvetica" charset="0"/>
              </a:rPr>
              <a:t>Miscues</a:t>
            </a:r>
          </a:p>
        </p:txBody>
      </p:sp>
      <p:sp>
        <p:nvSpPr>
          <p:cNvPr id="13" name="Rounded Rectangle 12"/>
          <p:cNvSpPr/>
          <p:nvPr/>
        </p:nvSpPr>
        <p:spPr>
          <a:xfrm>
            <a:off x="4029075" y="3195638"/>
            <a:ext cx="1657350" cy="1752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987">
              <a:defRPr/>
            </a:pPr>
            <a:r>
              <a:rPr lang="en-US" b="1" dirty="0">
                <a:solidFill>
                  <a:prstClr val="white"/>
                </a:solidFill>
                <a:sym typeface="Helvetica" charset="0"/>
              </a:rPr>
              <a:t>Word </a:t>
            </a:r>
          </a:p>
          <a:p>
            <a:pPr algn="ctr" defTabSz="1218987">
              <a:defRPr/>
            </a:pPr>
            <a:r>
              <a:rPr lang="en-US" b="1" dirty="0">
                <a:solidFill>
                  <a:prstClr val="white"/>
                </a:solidFill>
                <a:sym typeface="Helvetica" charset="0"/>
              </a:rPr>
              <a:t>Reading</a:t>
            </a:r>
          </a:p>
        </p:txBody>
      </p:sp>
      <p:cxnSp>
        <p:nvCxnSpPr>
          <p:cNvPr id="19" name="Straight Arrow Connector 18"/>
          <p:cNvCxnSpPr/>
          <p:nvPr/>
        </p:nvCxnSpPr>
        <p:spPr>
          <a:xfrm>
            <a:off x="6189663" y="2114550"/>
            <a:ext cx="457200" cy="1066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7602538" y="2089150"/>
            <a:ext cx="400050" cy="106680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25" name="Right Arrow 24"/>
          <p:cNvSpPr/>
          <p:nvPr/>
        </p:nvSpPr>
        <p:spPr>
          <a:xfrm>
            <a:off x="5676900" y="3994150"/>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sp>
        <p:nvSpPr>
          <p:cNvPr id="26" name="Right Arrow 25"/>
          <p:cNvSpPr/>
          <p:nvPr/>
        </p:nvSpPr>
        <p:spPr>
          <a:xfrm>
            <a:off x="7915275" y="4021138"/>
            <a:ext cx="4572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defTabSz="1217613">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defTabSz="1217613"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a:defRPr/>
            </a:pPr>
            <a:endParaRPr lang="en-US" altLang="en-US">
              <a:solidFill>
                <a:srgbClr val="FFFFFF"/>
              </a:solidFill>
              <a:latin typeface="Calibri" panose="020F0502020204030204" pitchFamily="34" charset="0"/>
            </a:endParaRPr>
          </a:p>
        </p:txBody>
      </p:sp>
      <p:cxnSp>
        <p:nvCxnSpPr>
          <p:cNvPr id="28" name="Straight Arrow Connector 27"/>
          <p:cNvCxnSpPr>
            <a:stCxn id="6" idx="3"/>
          </p:cNvCxnSpPr>
          <p:nvPr/>
        </p:nvCxnSpPr>
        <p:spPr>
          <a:xfrm>
            <a:off x="3524250" y="3090863"/>
            <a:ext cx="514350" cy="571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7" idx="3"/>
          </p:cNvCxnSpPr>
          <p:nvPr/>
        </p:nvCxnSpPr>
        <p:spPr>
          <a:xfrm flipV="1">
            <a:off x="3524250" y="4170363"/>
            <a:ext cx="514350" cy="723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1873251" y="855663"/>
            <a:ext cx="1885949" cy="12176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Test of Word Reading Efficiency</a:t>
            </a:r>
          </a:p>
          <a:p>
            <a:pPr algn="ctr">
              <a:defRPr/>
            </a:pPr>
            <a:r>
              <a:rPr lang="en-US" dirty="0">
                <a:solidFill>
                  <a:prstClr val="black"/>
                </a:solidFill>
                <a:sym typeface="Helvetica" charset="0"/>
              </a:rPr>
              <a:t>(TOWRE)</a:t>
            </a:r>
          </a:p>
        </p:txBody>
      </p:sp>
      <p:sp>
        <p:nvSpPr>
          <p:cNvPr id="18" name="Rectangle 17"/>
          <p:cNvSpPr/>
          <p:nvPr/>
        </p:nvSpPr>
        <p:spPr>
          <a:xfrm>
            <a:off x="6127751" y="5327650"/>
            <a:ext cx="1787524" cy="10985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CCSS Leveled Reading Passages by Grade</a:t>
            </a:r>
          </a:p>
        </p:txBody>
      </p:sp>
      <p:sp>
        <p:nvSpPr>
          <p:cNvPr id="20" name="Rectangle 19"/>
          <p:cNvSpPr/>
          <p:nvPr/>
        </p:nvSpPr>
        <p:spPr>
          <a:xfrm>
            <a:off x="8524875" y="5272915"/>
            <a:ext cx="1771649" cy="11334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prstClr val="black"/>
                </a:solidFill>
                <a:sym typeface="Helvetica" charset="0"/>
              </a:rPr>
              <a:t>Questions From the Passages</a:t>
            </a:r>
          </a:p>
        </p:txBody>
      </p:sp>
    </p:spTree>
    <p:extLst>
      <p:ext uri="{BB962C8B-B14F-4D97-AF65-F5344CB8AC3E}">
        <p14:creationId xmlns:p14="http://schemas.microsoft.com/office/powerpoint/2010/main" val="3132062"/>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eaLnBrk="1"/>
            <a:r>
              <a:rPr lang="en-US" altLang="en-US" sz="6000">
                <a:solidFill>
                  <a:srgbClr val="0F151B"/>
                </a:solidFill>
                <a:effectLst>
                  <a:outerShdw blurRad="38100" dist="38100" dir="2700000" algn="tl">
                    <a:srgbClr val="000000"/>
                  </a:outerShdw>
                </a:effectLst>
                <a:latin typeface="Baskerville Old Face" panose="02020602080505020303" pitchFamily="18" charset="0"/>
              </a:rPr>
              <a:t>We Believe…</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136063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731403867"/>
              </p:ext>
            </p:extLst>
          </p:nvPr>
        </p:nvGraphicFramePr>
        <p:xfrm>
          <a:off x="1681163" y="1447800"/>
          <a:ext cx="8829675"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 Box 2"/>
          <p:cNvSpPr txBox="1">
            <a:spLocks noChangeArrowheads="1"/>
          </p:cNvSpPr>
          <p:nvPr/>
        </p:nvSpPr>
        <p:spPr bwMode="auto">
          <a:xfrm>
            <a:off x="5867400" y="3074989"/>
            <a:ext cx="1981200" cy="2219325"/>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r>
              <a:rPr lang="en-US" altLang="en-US" sz="1400" b="1" i="1" dirty="0">
                <a:solidFill>
                  <a:prstClr val="black"/>
                </a:solidFill>
                <a:latin typeface="Calibri" pitchFamily="34" charset="0"/>
                <a:ea typeface="SimSun" pitchFamily="2" charset="-122"/>
                <a:cs typeface="Times New Roman" pitchFamily="18" charset="0"/>
                <a:sym typeface="Helvetica" charset="0"/>
              </a:rPr>
              <a:t>Comprehensive Reading Instruction:</a:t>
            </a: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Word Work</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400" dirty="0">
                <a:solidFill>
                  <a:prstClr val="black"/>
                </a:solidFill>
                <a:latin typeface="Calibri" pitchFamily="34" charset="0"/>
                <a:ea typeface="SimSun" pitchFamily="2" charset="-122"/>
                <a:cs typeface="Times New Roman" pitchFamily="18" charset="0"/>
                <a:sym typeface="Helvetica" charset="0"/>
              </a:rPr>
              <a:t>Fluency Practice</a:t>
            </a:r>
            <a:endParaRPr lang="en-US" altLang="en-US" sz="11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Comprehension</a:t>
            </a: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Refining Reading (R²) Time</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7" name="Rectangle 2"/>
          <p:cNvSpPr txBox="1">
            <a:spLocks noChangeArrowheads="1"/>
          </p:cNvSpPr>
          <p:nvPr/>
        </p:nvSpPr>
        <p:spPr bwMode="auto">
          <a:xfrm>
            <a:off x="1676400" y="379412"/>
            <a:ext cx="8839200" cy="1068388"/>
          </a:xfrm>
          <a:prstGeom prst="rect">
            <a:avLst/>
          </a:prstGeom>
          <a:solidFill>
            <a:schemeClr val="bg2"/>
          </a:solidFill>
          <a:ln>
            <a:noFill/>
          </a:ln>
          <a:effectLst/>
          <a:extLst/>
        </p:spPr>
        <p:txBody>
          <a:bodyPr lIns="50800" tIns="50800" rIns="50800" bIns="50800" anchor="ctr"/>
          <a:lstStyle/>
          <a:p>
            <a:pPr algn="ctr">
              <a:defRPr/>
            </a:pPr>
            <a:r>
              <a:rPr lang="en-US" altLang="en-US" sz="3000">
                <a:solidFill>
                  <a:prstClr val="black"/>
                </a:solidFill>
              </a:rPr>
              <a:t>The Teaching and Learning Cycle</a:t>
            </a:r>
            <a:endParaRPr lang="en-US" altLang="en-US" sz="3000"/>
          </a:p>
        </p:txBody>
      </p:sp>
      <p:sp>
        <p:nvSpPr>
          <p:cNvPr id="8" name="Text Box 2"/>
          <p:cNvSpPr txBox="1">
            <a:spLocks noChangeArrowheads="1"/>
          </p:cNvSpPr>
          <p:nvPr/>
        </p:nvSpPr>
        <p:spPr bwMode="auto">
          <a:xfrm>
            <a:off x="3810001" y="3343275"/>
            <a:ext cx="1890713" cy="1682750"/>
          </a:xfrm>
          <a:prstGeom prst="rect">
            <a:avLst/>
          </a:prstGeom>
          <a:solidFill>
            <a:schemeClr val="accent1">
              <a:lumMod val="60000"/>
              <a:lumOff val="40000"/>
            </a:schemeClr>
          </a:solidFill>
          <a:ln w="9525">
            <a:solidFill>
              <a:schemeClr val="bg2">
                <a:lumMod val="25000"/>
              </a:schemeClr>
            </a:solidFill>
            <a:miter lim="800000"/>
            <a:headEnd/>
            <a:tailEnd/>
          </a:ln>
        </p:spPr>
        <p:txBody>
          <a:bodyPr/>
          <a:lstStyle/>
          <a:p>
            <a:pPr algn="ctr">
              <a:lnSpc>
                <a:spcPct val="107000"/>
              </a:lnSpc>
              <a:spcAft>
                <a:spcPts val="800"/>
              </a:spcAft>
              <a:defRPr/>
            </a:pPr>
            <a:endParaRPr lang="en-US" altLang="en-US" sz="1400" dirty="0">
              <a:solidFill>
                <a:prstClr val="black"/>
              </a:solidFill>
              <a:latin typeface="Calibri" pitchFamily="34" charset="0"/>
              <a:ea typeface="SimSun" pitchFamily="2" charset="-122"/>
              <a:cs typeface="Times New Roman" pitchFamily="18" charset="0"/>
              <a:sym typeface="Helvetica" charset="0"/>
            </a:endParaRPr>
          </a:p>
          <a:p>
            <a:pPr algn="ctr">
              <a:lnSpc>
                <a:spcPct val="107000"/>
              </a:lnSpc>
              <a:spcAft>
                <a:spcPts val="800"/>
              </a:spcAft>
              <a:defRPr/>
            </a:pPr>
            <a:r>
              <a:rPr lang="en-US" altLang="en-US" sz="1600" dirty="0">
                <a:solidFill>
                  <a:prstClr val="black"/>
                </a:solidFill>
                <a:latin typeface="Calibri" pitchFamily="34" charset="0"/>
                <a:ea typeface="SimSun" pitchFamily="2" charset="-122"/>
                <a:cs typeface="Times New Roman" pitchFamily="18" charset="0"/>
                <a:sym typeface="Helvetica" charset="0"/>
              </a:rPr>
              <a:t>BLP Reading Instruction Delivery Model</a:t>
            </a:r>
          </a:p>
          <a:p>
            <a:pPr algn="ctr">
              <a:lnSpc>
                <a:spcPct val="107000"/>
              </a:lnSpc>
              <a:spcAft>
                <a:spcPts val="800"/>
              </a:spcAft>
              <a:defRPr/>
            </a:pPr>
            <a:r>
              <a:rPr lang="en-US" altLang="en-US" sz="1400" dirty="0">
                <a:latin typeface="Calibri" pitchFamily="34" charset="0"/>
                <a:ea typeface="SimSun" pitchFamily="2" charset="-122"/>
                <a:cs typeface="Times New Roman" pitchFamily="18" charset="0"/>
                <a:sym typeface="Helvetica" charset="0"/>
              </a:rPr>
              <a:t> </a:t>
            </a:r>
            <a:endParaRPr lang="en-US" altLang="en-US" sz="1100" dirty="0">
              <a:latin typeface="Calibri" pitchFamily="34" charset="0"/>
              <a:ea typeface="SimSun" pitchFamily="2" charset="-122"/>
              <a:cs typeface="Times New Roman" pitchFamily="18" charset="0"/>
              <a:sym typeface="Helvetica" charset="0"/>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359445960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571500"/>
            <a:ext cx="8534400" cy="1143000"/>
          </a:xfrm>
        </p:spPr>
        <p:txBody>
          <a:bodyPr rtlCol="0">
            <a:normAutofit fontScale="90000"/>
          </a:bodyPr>
          <a:lstStyle/>
          <a:p>
            <a:pPr algn="ctr">
              <a:defRPr/>
            </a:pPr>
            <a:r>
              <a:rPr lang="en-US" dirty="0" smtClean="0">
                <a:solidFill>
                  <a:srgbClr val="FF0000"/>
                </a:solidFill>
              </a:rPr>
              <a:t>Assessment for Reading Comprehension</a:t>
            </a:r>
            <a:endParaRPr lang="en-US" dirty="0">
              <a:solidFill>
                <a:srgbClr val="FF0000"/>
              </a:solidFill>
            </a:endParaRPr>
          </a:p>
        </p:txBody>
      </p:sp>
      <p:sp>
        <p:nvSpPr>
          <p:cNvPr id="3" name="Content Placeholder 2"/>
          <p:cNvSpPr>
            <a:spLocks noGrp="1"/>
          </p:cNvSpPr>
          <p:nvPr>
            <p:ph idx="1"/>
          </p:nvPr>
        </p:nvSpPr>
        <p:spPr>
          <a:xfrm>
            <a:off x="1676400" y="1988820"/>
            <a:ext cx="8229600" cy="5562600"/>
          </a:xfrm>
        </p:spPr>
        <p:txBody>
          <a:bodyPr rtlCol="0">
            <a:normAutofit/>
          </a:bodyPr>
          <a:lstStyle/>
          <a:p>
            <a:pPr marL="0" indent="0" algn="ctr">
              <a:buNone/>
              <a:defRPr/>
            </a:pPr>
            <a:r>
              <a:rPr lang="en-US" sz="3200" b="1" dirty="0" smtClean="0">
                <a:solidFill>
                  <a:schemeClr val="accent4"/>
                </a:solidFill>
              </a:rPr>
              <a:t>Oral Story Retellings</a:t>
            </a:r>
          </a:p>
          <a:p>
            <a:pPr marL="0" indent="0">
              <a:buNone/>
              <a:defRPr/>
            </a:pPr>
            <a:r>
              <a:rPr lang="en-US" b="1" dirty="0" smtClean="0">
                <a:solidFill>
                  <a:schemeClr val="tx2"/>
                </a:solidFill>
              </a:rPr>
              <a:t>Purpose</a:t>
            </a:r>
            <a:endParaRPr lang="en-US" dirty="0">
              <a:solidFill>
                <a:schemeClr val="tx2"/>
              </a:solidFill>
            </a:endParaRPr>
          </a:p>
          <a:p>
            <a:pPr marL="0" indent="0">
              <a:buNone/>
              <a:defRPr/>
            </a:pPr>
            <a:r>
              <a:rPr lang="en-US" dirty="0">
                <a:solidFill>
                  <a:schemeClr val="tx2"/>
                </a:solidFill>
              </a:rPr>
              <a:t>One of the most effective processes for finding out whether a child understands narrative or story text structure is to use oral story retellings (Brown &amp; </a:t>
            </a:r>
            <a:r>
              <a:rPr lang="en-US" dirty="0" err="1">
                <a:solidFill>
                  <a:schemeClr val="tx2"/>
                </a:solidFill>
              </a:rPr>
              <a:t>Cambourne</a:t>
            </a:r>
            <a:r>
              <a:rPr lang="en-US" dirty="0">
                <a:solidFill>
                  <a:schemeClr val="tx2"/>
                </a:solidFill>
              </a:rPr>
              <a:t>, 1987; Sadler, 2011; Stahl, 2009). Asking children to retell a story involves reconstructing the complete story structure including the story sequence, recalling important elements of the plot, making inferences, and noticing relevant details. Thus, oral story retellings assess story comprehension and narrative or story structure knowledge in a holistic, sequenced and organized way.</a:t>
            </a:r>
          </a:p>
          <a:p>
            <a:pPr marL="0" indent="0">
              <a:buNone/>
              <a:defRPr/>
            </a:pPr>
            <a:r>
              <a:rPr lang="en-US" dirty="0"/>
              <a:t> </a:t>
            </a:r>
          </a:p>
          <a:p>
            <a:pPr marL="0" indent="0">
              <a:buNone/>
              <a:defRPr/>
            </a:pPr>
            <a:endParaRPr lang="en-US" dirty="0"/>
          </a:p>
        </p:txBody>
      </p:sp>
    </p:spTree>
    <p:extLst>
      <p:ext uri="{BB962C8B-B14F-4D97-AF65-F5344CB8AC3E}">
        <p14:creationId xmlns:p14="http://schemas.microsoft.com/office/powerpoint/2010/main" val="11854464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Grp="1" noChangeArrowheads="1"/>
          </p:cNvSpPr>
          <p:nvPr>
            <p:ph type="title"/>
          </p:nvPr>
        </p:nvSpPr>
        <p:spPr>
          <a:xfrm>
            <a:off x="1756152" y="204814"/>
            <a:ext cx="5486400" cy="1143000"/>
          </a:xfrm>
        </p:spPr>
        <p:txBody>
          <a:bodyPr/>
          <a:lstStyle/>
          <a:p>
            <a:r>
              <a:rPr lang="en-US" altLang="en-US" sz="4000" b="1" dirty="0">
                <a:solidFill>
                  <a:srgbClr val="FF6700"/>
                </a:solidFill>
              </a:rPr>
              <a:t>Class Agenda</a:t>
            </a:r>
            <a:endParaRPr lang="en-US" altLang="en-US" dirty="0"/>
          </a:p>
        </p:txBody>
      </p:sp>
      <p:sp>
        <p:nvSpPr>
          <p:cNvPr id="106499" name="Rectangle 2"/>
          <p:cNvSpPr>
            <a:spLocks noGrp="1"/>
          </p:cNvSpPr>
          <p:nvPr>
            <p:ph idx="1"/>
          </p:nvPr>
        </p:nvSpPr>
        <p:spPr bwMode="auto">
          <a:xfrm>
            <a:off x="1450061" y="1295400"/>
            <a:ext cx="8820150" cy="55626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6675" indent="0">
              <a:lnSpc>
                <a:spcPct val="80000"/>
              </a:lnSpc>
              <a:spcBef>
                <a:spcPts val="500"/>
              </a:spcBef>
              <a:buClr>
                <a:srgbClr val="94C600"/>
              </a:buClr>
              <a:buSzPct val="76000"/>
              <a:buNone/>
            </a:pPr>
            <a:r>
              <a:rPr lang="en-US" altLang="en-US" sz="4000" b="1" i="1" dirty="0">
                <a:solidFill>
                  <a:schemeClr val="tx1"/>
                </a:solidFill>
              </a:rPr>
              <a:t>Welcome</a:t>
            </a:r>
            <a:r>
              <a:rPr lang="en-US" altLang="en-US" sz="4000" dirty="0" smtClean="0">
                <a:solidFill>
                  <a:schemeClr val="tx1"/>
                </a:solidFill>
              </a:rPr>
              <a:t>!</a:t>
            </a:r>
          </a:p>
          <a:p>
            <a:pPr marL="66675" indent="0">
              <a:spcBef>
                <a:spcPts val="500"/>
              </a:spcBef>
              <a:buClr>
                <a:srgbClr val="94C600"/>
              </a:buClr>
              <a:buSzPct val="76000"/>
              <a:buFontTx/>
              <a:buChar char="•"/>
            </a:pPr>
            <a:r>
              <a:rPr lang="en-US" altLang="en-US" sz="4000" dirty="0">
                <a:solidFill>
                  <a:srgbClr val="FF0000"/>
                </a:solidFill>
              </a:rPr>
              <a:t>Review of the Literacy Project Essentials </a:t>
            </a:r>
          </a:p>
          <a:p>
            <a:pPr marL="66675" indent="0">
              <a:spcBef>
                <a:spcPts val="500"/>
              </a:spcBef>
              <a:buClr>
                <a:srgbClr val="94C600"/>
              </a:buClr>
              <a:buSzPct val="76000"/>
              <a:buFontTx/>
              <a:buChar char="•"/>
            </a:pPr>
            <a:r>
              <a:rPr lang="en-US" altLang="en-US" sz="4000" dirty="0">
                <a:solidFill>
                  <a:schemeClr val="tx1"/>
                </a:solidFill>
              </a:rPr>
              <a:t>Analysis of the Oral Retelling Protocol</a:t>
            </a:r>
          </a:p>
          <a:p>
            <a:pPr marL="66675" indent="0">
              <a:spcBef>
                <a:spcPts val="500"/>
              </a:spcBef>
              <a:buClr>
                <a:srgbClr val="94C600"/>
              </a:buClr>
              <a:buSzPct val="76000"/>
              <a:buFontTx/>
              <a:buChar char="•"/>
            </a:pPr>
            <a:r>
              <a:rPr lang="en-US" altLang="en-US" sz="4000" dirty="0">
                <a:solidFill>
                  <a:srgbClr val="FF0000"/>
                </a:solidFill>
              </a:rPr>
              <a:t>Break</a:t>
            </a:r>
          </a:p>
          <a:p>
            <a:pPr marL="66675" indent="0">
              <a:spcBef>
                <a:spcPts val="500"/>
              </a:spcBef>
              <a:buClr>
                <a:srgbClr val="94C600"/>
              </a:buClr>
              <a:buSzPct val="76000"/>
              <a:buFontTx/>
              <a:buChar char="•"/>
            </a:pPr>
            <a:r>
              <a:rPr lang="en-US" altLang="en-US" sz="4000" dirty="0">
                <a:solidFill>
                  <a:schemeClr val="tx1"/>
                </a:solidFill>
              </a:rPr>
              <a:t>Retelling for Comprehension: A Developmental Model</a:t>
            </a:r>
          </a:p>
          <a:p>
            <a:pPr marL="66675" indent="0">
              <a:spcBef>
                <a:spcPts val="500"/>
              </a:spcBef>
              <a:buClr>
                <a:srgbClr val="94C600"/>
              </a:buClr>
              <a:buSzPct val="76000"/>
              <a:buFontTx/>
              <a:buChar char="•"/>
            </a:pPr>
            <a:r>
              <a:rPr lang="en-US" altLang="en-US" sz="4000" dirty="0">
                <a:solidFill>
                  <a:srgbClr val="FF0000"/>
                </a:solidFill>
              </a:rPr>
              <a:t>Diagnostic Reading Case Study</a:t>
            </a:r>
          </a:p>
          <a:p>
            <a:pPr marL="66675" indent="0">
              <a:spcBef>
                <a:spcPts val="500"/>
              </a:spcBef>
              <a:buClr>
                <a:srgbClr val="94C600"/>
              </a:buClr>
              <a:buSzPct val="76000"/>
              <a:buFontTx/>
              <a:buChar char="•"/>
            </a:pPr>
            <a:r>
              <a:rPr lang="en-US" altLang="en-US" sz="4000" dirty="0">
                <a:solidFill>
                  <a:schemeClr val="tx1"/>
                </a:solidFill>
              </a:rPr>
              <a:t>Wrap up and adjourn!</a:t>
            </a:r>
          </a:p>
          <a:p>
            <a:pPr marL="66675" indent="0">
              <a:lnSpc>
                <a:spcPct val="80000"/>
              </a:lnSpc>
              <a:spcBef>
                <a:spcPts val="500"/>
              </a:spcBef>
              <a:buClr>
                <a:srgbClr val="94C600"/>
              </a:buClr>
              <a:buSzPct val="76000"/>
            </a:pPr>
            <a:endParaRPr lang="en-US" altLang="en-US" sz="2800" dirty="0">
              <a:solidFill>
                <a:schemeClr val="tx1"/>
              </a:solidFill>
            </a:endParaRPr>
          </a:p>
          <a:p>
            <a:pPr marL="66675" indent="0">
              <a:lnSpc>
                <a:spcPct val="80000"/>
              </a:lnSpc>
              <a:spcBef>
                <a:spcPts val="500"/>
              </a:spcBef>
              <a:buClr>
                <a:srgbClr val="94C600"/>
              </a:buClr>
              <a:buSzPct val="76000"/>
              <a:buFont typeface="Wingdings 2" panose="05020102010507070707" pitchFamily="18" charset="2"/>
              <a:buChar char="•"/>
            </a:pPr>
            <a:endParaRPr lang="en-US" altLang="en-US" sz="2800"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478" y="388895"/>
            <a:ext cx="2425430" cy="1813009"/>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2</a:t>
            </a:fld>
            <a:endParaRPr lang="en-US" dirty="0"/>
          </a:p>
        </p:txBody>
      </p:sp>
    </p:spTree>
    <p:extLst>
      <p:ext uri="{BB962C8B-B14F-4D97-AF65-F5344CB8AC3E}">
        <p14:creationId xmlns:p14="http://schemas.microsoft.com/office/powerpoint/2010/main" val="448040688"/>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Content Placeholder 2"/>
          <p:cNvSpPr>
            <a:spLocks noGrp="1"/>
          </p:cNvSpPr>
          <p:nvPr>
            <p:ph idx="1"/>
          </p:nvPr>
        </p:nvSpPr>
        <p:spPr>
          <a:xfrm>
            <a:off x="1217542" y="1798982"/>
            <a:ext cx="9872871" cy="5874026"/>
          </a:xfrm>
        </p:spPr>
        <p:txBody>
          <a:bodyPr>
            <a:normAutofit/>
          </a:bodyPr>
          <a:lstStyle/>
          <a:p>
            <a:pPr eaLnBrk="1" hangingPunct="1"/>
            <a:r>
              <a:rPr lang="en-US" altLang="en-US" sz="3600" dirty="0" smtClean="0">
                <a:solidFill>
                  <a:schemeClr val="tx2"/>
                </a:solidFill>
              </a:rPr>
              <a:t>Encourages readers to attend to the meaning of the text</a:t>
            </a:r>
            <a:endParaRPr lang="en-US" altLang="en-US" sz="3600" b="1" dirty="0" smtClean="0">
              <a:solidFill>
                <a:schemeClr val="tx2"/>
              </a:solidFill>
            </a:endParaRPr>
          </a:p>
          <a:p>
            <a:pPr eaLnBrk="1" hangingPunct="1"/>
            <a:r>
              <a:rPr lang="en-US" altLang="en-US" sz="3600" dirty="0" smtClean="0">
                <a:solidFill>
                  <a:schemeClr val="tx2"/>
                </a:solidFill>
              </a:rPr>
              <a:t>Reinforces elements or story structure, such as characters, setting, and plot</a:t>
            </a:r>
            <a:endParaRPr lang="en-US" altLang="en-US" sz="3600" b="1" dirty="0" smtClean="0">
              <a:solidFill>
                <a:schemeClr val="tx2"/>
              </a:solidFill>
            </a:endParaRPr>
          </a:p>
          <a:p>
            <a:pPr eaLnBrk="1" hangingPunct="1"/>
            <a:r>
              <a:rPr lang="en-US" altLang="en-US" sz="3600" dirty="0" smtClean="0">
                <a:solidFill>
                  <a:schemeClr val="tx2"/>
                </a:solidFill>
              </a:rPr>
              <a:t>Requires readers to distinguish between key ideas and supporting details</a:t>
            </a:r>
            <a:endParaRPr lang="en-US" altLang="en-US" sz="3600" b="1" dirty="0" smtClean="0">
              <a:solidFill>
                <a:schemeClr val="tx2"/>
              </a:solidFill>
            </a:endParaRPr>
          </a:p>
          <a:p>
            <a:pPr eaLnBrk="1" hangingPunct="1"/>
            <a:r>
              <a:rPr lang="en-US" altLang="en-US" sz="3600" dirty="0" smtClean="0">
                <a:solidFill>
                  <a:schemeClr val="tx2"/>
                </a:solidFill>
              </a:rPr>
              <a:t>Encourages communication and oral language development</a:t>
            </a:r>
            <a:endParaRPr lang="en-US" altLang="en-US" sz="3600" b="1" dirty="0" smtClean="0">
              <a:solidFill>
                <a:schemeClr val="tx2"/>
              </a:solidFill>
            </a:endParaRPr>
          </a:p>
        </p:txBody>
      </p:sp>
      <p:sp>
        <p:nvSpPr>
          <p:cNvPr id="129027"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F242CE8-CA37-4373-8ADE-0D8A5803842F}" type="slidenum">
              <a:rPr lang="en-US" altLang="en-US"/>
              <a:pPr/>
              <a:t>20</a:t>
            </a:fld>
            <a:endParaRPr lang="en-US" altLang="en-US"/>
          </a:p>
        </p:txBody>
      </p:sp>
      <p:sp>
        <p:nvSpPr>
          <p:cNvPr id="5" name="Text Box 3"/>
          <p:cNvSpPr txBox="1"/>
          <p:nvPr/>
        </p:nvSpPr>
        <p:spPr>
          <a:xfrm>
            <a:off x="2534478" y="714927"/>
            <a:ext cx="7239000" cy="819150"/>
          </a:xfrm>
          <a:prstGeom prst="rect">
            <a:avLst/>
          </a:prstGeom>
          <a:solidFill>
            <a:srgbClr val="FFFF00"/>
          </a:solidFill>
          <a:ln w="19050">
            <a:solidFill>
              <a:prstClr val="black"/>
            </a:solidFill>
          </a:ln>
          <a:effectLst/>
        </p:spPr>
        <p:style>
          <a:lnRef idx="0">
            <a:schemeClr val="accent1"/>
          </a:lnRef>
          <a:fillRef idx="0">
            <a:schemeClr val="accent1"/>
          </a:fillRef>
          <a:effectRef idx="0">
            <a:schemeClr val="accent1"/>
          </a:effectRef>
          <a:fontRef idx="minor">
            <a:schemeClr val="dk1"/>
          </a:fontRef>
        </p:style>
        <p:txBody>
          <a:bodyPr/>
          <a:lstStyle/>
          <a:p>
            <a:pPr algn="ctr" defTabSz="914400">
              <a:lnSpc>
                <a:spcPct val="107000"/>
              </a:lnSpc>
              <a:spcAft>
                <a:spcPts val="800"/>
              </a:spcAft>
              <a:defRPr/>
            </a:pPr>
            <a:r>
              <a:rPr lang="en-US" sz="2600" b="1" dirty="0">
                <a:solidFill>
                  <a:srgbClr val="000000"/>
                </a:solidFill>
                <a:effectLst>
                  <a:outerShdw blurRad="38100" dist="19050" dir="2700000" algn="tl">
                    <a:prstClr val="black">
                      <a:alpha val="40000"/>
                    </a:prstClr>
                  </a:outerShdw>
                </a:effectLst>
                <a:latin typeface="Baskerville Old Face" panose="02020602080505020303" pitchFamily="18" charset="0"/>
                <a:ea typeface="SimSun" panose="02010600030101010101" pitchFamily="2" charset="-122"/>
                <a:cs typeface="Times New Roman" panose="02020603050405020304" pitchFamily="18" charset="0"/>
              </a:rPr>
              <a:t>Retelling for Comprehension</a:t>
            </a:r>
            <a:endParaRPr lang="en-US" sz="1100" dirty="0">
              <a:solidFill>
                <a:prstClr val="black"/>
              </a:solidFill>
              <a:ea typeface="SimSun" panose="02010600030101010101" pitchFamily="2" charset="-122"/>
              <a:cs typeface="Times New Roman" panose="02020603050405020304" pitchFamily="18" charset="0"/>
            </a:endParaRPr>
          </a:p>
          <a:p>
            <a:pPr algn="ctr" defTabSz="914400">
              <a:lnSpc>
                <a:spcPct val="107000"/>
              </a:lnSpc>
              <a:spcAft>
                <a:spcPts val="800"/>
              </a:spcAft>
              <a:defRPr/>
            </a:pPr>
            <a:r>
              <a:rPr lang="en-US" sz="1100" dirty="0">
                <a:solidFill>
                  <a:prstClr val="black"/>
                </a:solidFill>
                <a:ea typeface="SimSun" panose="02010600030101010101" pitchFamily="2" charset="-122"/>
                <a:cs typeface="Times New Roman" panose="02020603050405020304" pitchFamily="18" charset="0"/>
              </a:rPr>
              <a:t>A Developmental Retelling Model (Adapted from Benson &amp; Cummins, 1954)</a:t>
            </a:r>
          </a:p>
        </p:txBody>
      </p:sp>
    </p:spTree>
    <p:extLst>
      <p:ext uri="{BB962C8B-B14F-4D97-AF65-F5344CB8AC3E}">
        <p14:creationId xmlns:p14="http://schemas.microsoft.com/office/powerpoint/2010/main" val="30004949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34B6635-7AC2-42B3-A93F-7B6C690A2E80}" type="slidenum">
              <a:rPr lang="en-US" altLang="en-US"/>
              <a:pPr/>
              <a:t>21</a:t>
            </a:fld>
            <a:endParaRPr lang="en-US" altLang="en-US"/>
          </a:p>
        </p:txBody>
      </p:sp>
      <p:pic>
        <p:nvPicPr>
          <p:cNvPr id="130051" name="Picture 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20240" y="203328"/>
            <a:ext cx="8420604" cy="6385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16879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6EA1649-AF90-4ACE-A899-2666FC5CD29E}" type="slidenum">
              <a:rPr lang="en-US" altLang="en-US"/>
              <a:pPr/>
              <a:t>22</a:t>
            </a:fld>
            <a:endParaRPr lang="en-US" altLang="en-US"/>
          </a:p>
        </p:txBody>
      </p:sp>
      <p:pic>
        <p:nvPicPr>
          <p:cNvPr id="131075"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2014" y="457200"/>
            <a:ext cx="7442213" cy="858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6"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32014" y="1590260"/>
            <a:ext cx="7442213" cy="3350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7"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32015" y="4930775"/>
            <a:ext cx="7469186" cy="1687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16666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fld id="{ED15A580-60FE-4408-89AA-4B3906EF8BB6}" type="slidenum">
              <a:rPr lang="en-US" altLang="en-US" sz="1400">
                <a:solidFill>
                  <a:srgbClr val="000000"/>
                </a:solidFill>
                <a:latin typeface="Arial" panose="020B0604020202020204" pitchFamily="34" charset="0"/>
                <a:ea typeface="MS PGothic" panose="020B0600070205080204" pitchFamily="34" charset="-128"/>
              </a:rPr>
              <a:pPr>
                <a:spcBef>
                  <a:spcPct val="0"/>
                </a:spcBef>
                <a:buFontTx/>
                <a:buNone/>
              </a:pPr>
              <a:t>23</a:t>
            </a:fld>
            <a:endParaRPr lang="en-US" altLang="en-US" sz="1400">
              <a:solidFill>
                <a:srgbClr val="000000"/>
              </a:solidFill>
              <a:latin typeface="Arial" panose="020B0604020202020204" pitchFamily="34" charset="0"/>
              <a:ea typeface="MS PGothic" panose="020B0600070205080204" pitchFamily="34" charset="-128"/>
            </a:endParaRPr>
          </a:p>
        </p:txBody>
      </p:sp>
      <p:sp>
        <p:nvSpPr>
          <p:cNvPr id="132099" name="WordArt 2"/>
          <p:cNvSpPr>
            <a:spLocks noChangeArrowheads="1" noChangeShapeType="1" noTextEdit="1"/>
          </p:cNvSpPr>
          <p:nvPr/>
        </p:nvSpPr>
        <p:spPr bwMode="auto">
          <a:xfrm>
            <a:off x="1638300" y="1157286"/>
            <a:ext cx="9014791" cy="1003852"/>
          </a:xfrm>
          <a:prstGeom prst="rect">
            <a:avLst/>
          </a:prstGeom>
        </p:spPr>
        <p:txBody>
          <a:bodyPr wrap="none" fromWordArt="1">
            <a:prstTxWarp prst="textSlantDown">
              <a:avLst>
                <a:gd name="adj" fmla="val 44444"/>
              </a:avLst>
            </a:prstTxWarp>
          </a:bodyPr>
          <a:lstStyle/>
          <a:p>
            <a:pPr algn="ctr"/>
            <a:r>
              <a:rPr lang="en-US" sz="4000" b="1" kern="10" spc="800" dirty="0">
                <a:ln w="9525">
                  <a:solidFill>
                    <a:srgbClr val="333333"/>
                  </a:solidFill>
                  <a:round/>
                  <a:headEnd/>
                  <a:tailEnd/>
                </a:ln>
                <a:effectLst>
                  <a:outerShdw dist="53882" dir="2700000" algn="ctr" rotWithShape="0">
                    <a:srgbClr val="C0C0C0">
                      <a:alpha val="74997"/>
                    </a:srgbClr>
                  </a:outerShdw>
                </a:effectLst>
                <a:latin typeface="Times New Roman" panose="02020603050405020304" pitchFamily="18" charset="0"/>
                <a:cs typeface="Times New Roman" panose="02020603050405020304" pitchFamily="18" charset="0"/>
              </a:rPr>
              <a:t>Gradual Release of Responsibility</a:t>
            </a:r>
          </a:p>
        </p:txBody>
      </p:sp>
      <p:sp>
        <p:nvSpPr>
          <p:cNvPr id="6148" name="Line 3"/>
          <p:cNvSpPr>
            <a:spLocks noChangeShapeType="1"/>
          </p:cNvSpPr>
          <p:nvPr/>
        </p:nvSpPr>
        <p:spPr bwMode="auto">
          <a:xfrm>
            <a:off x="2057400" y="1524000"/>
            <a:ext cx="7924800" cy="685800"/>
          </a:xfrm>
          <a:prstGeom prst="line">
            <a:avLst/>
          </a:prstGeom>
          <a:noFill/>
          <a:ln w="2857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pPr defTabSz="914400">
              <a:defRPr/>
            </a:pPr>
            <a:endParaRPr lang="en-US">
              <a:solidFill>
                <a:prstClr val="black"/>
              </a:solidFill>
              <a:latin typeface="Calibri"/>
            </a:endParaRPr>
          </a:p>
        </p:txBody>
      </p:sp>
      <p:sp>
        <p:nvSpPr>
          <p:cNvPr id="132101" name="Text Box 4"/>
          <p:cNvSpPr txBox="1">
            <a:spLocks noChangeArrowheads="1"/>
          </p:cNvSpPr>
          <p:nvPr/>
        </p:nvSpPr>
        <p:spPr bwMode="auto">
          <a:xfrm>
            <a:off x="1828800" y="2362200"/>
            <a:ext cx="1752600" cy="3786188"/>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990033"/>
                </a:solidFill>
                <a:latin typeface="Times New Roman" panose="02020603050405020304" pitchFamily="18" charset="0"/>
                <a:ea typeface="MS PGothic" panose="020B0600070205080204" pitchFamily="34" charset="-128"/>
                <a:cs typeface="Times New Roman" panose="02020603050405020304" pitchFamily="18" charset="0"/>
              </a:rPr>
              <a:t>Teacher</a:t>
            </a:r>
            <a:endParaRPr lang="en-US" altLang="en-US" sz="1800" b="1">
              <a:solidFill>
                <a:srgbClr val="990033"/>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modeling</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and</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990033"/>
                </a:solidFill>
                <a:latin typeface="Arial" panose="020B0604020202020204" pitchFamily="34" charset="0"/>
                <a:ea typeface="MS PGothic" panose="020B0600070205080204" pitchFamily="34" charset="-128"/>
                <a:cs typeface="Times New Roman" panose="02020603050405020304" pitchFamily="18" charset="0"/>
              </a:rPr>
              <a:t>explanation</a:t>
            </a:r>
            <a:endParaRPr lang="en-US" altLang="en-US" sz="1100">
              <a:solidFill>
                <a:srgbClr val="9900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Read Aloud</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Think Aloud</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Whole Class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2" name="Text Box 5"/>
          <p:cNvSpPr txBox="1">
            <a:spLocks noChangeArrowheads="1"/>
          </p:cNvSpPr>
          <p:nvPr/>
        </p:nvSpPr>
        <p:spPr bwMode="auto">
          <a:xfrm>
            <a:off x="3962400" y="2362201"/>
            <a:ext cx="19050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666633"/>
                </a:solidFill>
                <a:latin typeface="Arial" panose="020B0604020202020204" pitchFamily="34" charset="0"/>
                <a:ea typeface="MS PGothic" panose="020B0600070205080204" pitchFamily="34" charset="-128"/>
                <a:cs typeface="Times New Roman" panose="02020603050405020304" pitchFamily="18" charset="0"/>
              </a:rPr>
              <a:t>Guided practice and release to students</a:t>
            </a:r>
            <a:endParaRPr lang="en-US" altLang="en-US" sz="1100">
              <a:solidFill>
                <a:srgbClr val="666633"/>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Read Aloud</a:t>
            </a: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Shared Reading</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Whole Class or</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Small Reading</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Group</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3" name="Text Box 6"/>
          <p:cNvSpPr txBox="1">
            <a:spLocks noChangeArrowheads="1"/>
          </p:cNvSpPr>
          <p:nvPr/>
        </p:nvSpPr>
        <p:spPr bwMode="auto">
          <a:xfrm>
            <a:off x="6248400" y="2438401"/>
            <a:ext cx="18288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rPr>
              <a:t>Independent</a:t>
            </a:r>
            <a:endParaRPr lang="en-US" altLang="en-US" sz="18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2000" b="1">
                <a:solidFill>
                  <a:srgbClr val="0033CC"/>
                </a:solidFill>
                <a:latin typeface="Arial" panose="020B0604020202020204" pitchFamily="34" charset="0"/>
                <a:ea typeface="MS PGothic" panose="020B0600070205080204" pitchFamily="34" charset="-128"/>
                <a:cs typeface="Times New Roman" panose="02020603050405020304" pitchFamily="18" charset="0"/>
              </a:rPr>
              <a:t>practice with feedback</a:t>
            </a:r>
            <a:endParaRPr lang="en-US" altLang="en-US" sz="1100">
              <a:solidFill>
                <a:srgbClr val="0033CC"/>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33CC"/>
              </a:solidFill>
              <a:latin typeface="Times New Roman" panose="02020603050405020304" pitchFamily="18"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rPr>
              <a:t>Independent Reading</a:t>
            </a: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Small Reading Group or</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Reading Partners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Class Discussion</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132104" name="Text Box 7"/>
          <p:cNvSpPr txBox="1">
            <a:spLocks noChangeArrowheads="1"/>
          </p:cNvSpPr>
          <p:nvPr/>
        </p:nvSpPr>
        <p:spPr bwMode="auto">
          <a:xfrm>
            <a:off x="8458200" y="2438401"/>
            <a:ext cx="1752600" cy="3725863"/>
          </a:xfrm>
          <a:prstGeom prst="rect">
            <a:avLst/>
          </a:prstGeom>
          <a:solidFill>
            <a:srgbClr val="FFFFFF"/>
          </a:solidFill>
          <a:ln w="38100">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defTabSz="914400">
              <a:spcBef>
                <a:spcPct val="0"/>
              </a:spcBef>
              <a:buNone/>
            </a:pPr>
            <a:r>
              <a:rPr lang="en-US" altLang="en-US" sz="2000" b="1">
                <a:solidFill>
                  <a:srgbClr val="000000"/>
                </a:solidFill>
                <a:latin typeface="Arial" panose="020B0604020202020204" pitchFamily="34" charset="0"/>
                <a:ea typeface="MS PGothic" panose="020B0600070205080204" pitchFamily="34" charset="-128"/>
                <a:cs typeface="Times New Roman" panose="02020603050405020304" pitchFamily="18" charset="0"/>
              </a:rPr>
              <a:t>Application of the strategy in real reading situations</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endPar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Independent Reading</a:t>
            </a:r>
            <a:endParaRPr lang="en-US" altLang="en-US" sz="11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a:p>
            <a:pPr algn="ctr" defTabSz="914400">
              <a:spcBef>
                <a:spcPct val="0"/>
              </a:spcBef>
              <a:buNone/>
            </a:pPr>
            <a:r>
              <a:rPr lang="en-US" altLang="en-US" sz="1400" b="1">
                <a:solidFill>
                  <a:srgbClr val="000000"/>
                </a:solidFill>
                <a:latin typeface="Arial" panose="020B0604020202020204" pitchFamily="34" charset="0"/>
                <a:ea typeface="MS PGothic" panose="020B0600070205080204" pitchFamily="34" charset="-128"/>
                <a:cs typeface="Times New Roman" panose="02020603050405020304" pitchFamily="18" charset="0"/>
              </a:rPr>
              <a:t>Monitor Progress</a:t>
            </a: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
        <p:nvSpPr>
          <p:cNvPr id="6153" name="AutoShape 8"/>
          <p:cNvSpPr>
            <a:spLocks noChangeArrowheads="1"/>
          </p:cNvSpPr>
          <p:nvPr/>
        </p:nvSpPr>
        <p:spPr bwMode="auto">
          <a:xfrm>
            <a:off x="2895600" y="54864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4" name="AutoShape 9"/>
          <p:cNvSpPr>
            <a:spLocks noChangeArrowheads="1"/>
          </p:cNvSpPr>
          <p:nvPr/>
        </p:nvSpPr>
        <p:spPr bwMode="auto">
          <a:xfrm>
            <a:off x="5257800" y="55626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5" name="AutoShape 10"/>
          <p:cNvSpPr>
            <a:spLocks noChangeArrowheads="1"/>
          </p:cNvSpPr>
          <p:nvPr/>
        </p:nvSpPr>
        <p:spPr bwMode="auto">
          <a:xfrm>
            <a:off x="7543800" y="5486400"/>
            <a:ext cx="838200" cy="311150"/>
          </a:xfrm>
          <a:prstGeom prst="rightArrow">
            <a:avLst>
              <a:gd name="adj1" fmla="val 50000"/>
              <a:gd name="adj2" fmla="val 67347"/>
            </a:avLst>
          </a:prstGeom>
          <a:solidFill>
            <a:srgbClr val="FFFF00"/>
          </a:solidFill>
          <a:ln w="28575">
            <a:solidFill>
              <a:srgbClr val="000000"/>
            </a:solidFill>
            <a:miter lim="800000"/>
            <a:headEnd/>
            <a:tailEnd/>
          </a:ln>
        </p:spPr>
        <p:txBody>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6" name="Rectangle 11"/>
          <p:cNvSpPr>
            <a:spLocks noChangeArrowheads="1"/>
          </p:cNvSpPr>
          <p:nvPr/>
        </p:nvSpPr>
        <p:spPr bwMode="auto">
          <a:xfrm>
            <a:off x="1638301" y="12758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endParaRPr lang="en-US" altLang="en-US" sz="1800">
              <a:solidFill>
                <a:prstClr val="black"/>
              </a:solidFill>
            </a:endParaRPr>
          </a:p>
        </p:txBody>
      </p:sp>
      <p:sp>
        <p:nvSpPr>
          <p:cNvPr id="6157" name="Rectangle 12"/>
          <p:cNvSpPr>
            <a:spLocks noChangeArrowheads="1"/>
          </p:cNvSpPr>
          <p:nvPr/>
        </p:nvSpPr>
        <p:spPr bwMode="auto">
          <a:xfrm>
            <a:off x="1136374" y="-39215"/>
            <a:ext cx="14491252"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defRPr>
            </a:lvl1pPr>
            <a:lvl2pPr marL="37931725" indent="-37474525">
              <a:spcBef>
                <a:spcPct val="20000"/>
              </a:spcBef>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defTabSz="914400">
              <a:spcBef>
                <a:spcPct val="0"/>
              </a:spcBef>
              <a:buNone/>
              <a:defRPr/>
            </a:pPr>
            <a:r>
              <a:rPr lang="en-US" altLang="en-US" sz="1800" b="1" dirty="0">
                <a:solidFill>
                  <a:srgbClr val="C0504D"/>
                </a:solidFill>
              </a:rPr>
              <a:t/>
            </a:r>
            <a:br>
              <a:rPr lang="en-US" altLang="en-US" sz="1800" b="1" dirty="0">
                <a:solidFill>
                  <a:srgbClr val="C0504D"/>
                </a:solidFill>
              </a:rPr>
            </a:br>
            <a:endParaRPr lang="en-US" altLang="en-US" sz="1800" b="1" dirty="0">
              <a:solidFill>
                <a:srgbClr val="C0504D"/>
              </a:solidFill>
              <a:latin typeface="Times New Roman" panose="02020603050405020304" pitchFamily="18" charset="0"/>
              <a:cs typeface="Times New Roman" panose="02020603050405020304" pitchFamily="18" charset="0"/>
            </a:endParaRPr>
          </a:p>
          <a:p>
            <a:pPr defTabSz="914400">
              <a:spcBef>
                <a:spcPct val="0"/>
              </a:spcBef>
              <a:buNone/>
              <a:defRPr/>
            </a:pPr>
            <a:r>
              <a:rPr lang="en-US" altLang="en-US" sz="2800" b="1" dirty="0">
                <a:solidFill>
                  <a:srgbClr val="C0504D"/>
                </a:solidFill>
                <a:latin typeface="Times New Roman" panose="02020603050405020304" pitchFamily="18" charset="0"/>
                <a:cs typeface="Times New Roman" panose="02020603050405020304" pitchFamily="18" charset="0"/>
              </a:rPr>
              <a:t>Explicit Instruction Model for </a:t>
            </a:r>
            <a:r>
              <a:rPr lang="en-US" altLang="en-US" sz="2800" b="1" dirty="0" smtClean="0">
                <a:solidFill>
                  <a:srgbClr val="C0504D"/>
                </a:solidFill>
                <a:latin typeface="Times New Roman" panose="02020603050405020304" pitchFamily="18" charset="0"/>
                <a:cs typeface="Times New Roman" panose="02020603050405020304" pitchFamily="18" charset="0"/>
              </a:rPr>
              <a:t>Teaching </a:t>
            </a:r>
            <a:r>
              <a:rPr lang="en-US" altLang="en-US" sz="2800" b="1" dirty="0">
                <a:solidFill>
                  <a:srgbClr val="C0504D"/>
                </a:solidFill>
                <a:latin typeface="Times New Roman" panose="02020603050405020304" pitchFamily="18" charset="0"/>
                <a:cs typeface="Times New Roman" panose="02020603050405020304" pitchFamily="18" charset="0"/>
              </a:rPr>
              <a:t>Comprehension Strategies</a:t>
            </a:r>
          </a:p>
          <a:p>
            <a:pPr defTabSz="914400">
              <a:spcBef>
                <a:spcPct val="0"/>
              </a:spcBef>
              <a:buNone/>
              <a:defRPr/>
            </a:pPr>
            <a:endParaRPr lang="en-US" altLang="en-US" sz="1800" b="1" dirty="0">
              <a:solidFill>
                <a:srgbClr val="C0504D"/>
              </a:solidFill>
              <a:cs typeface="Times New Roman" panose="02020603050405020304" pitchFamily="18" charset="0"/>
            </a:endParaRPr>
          </a:p>
        </p:txBody>
      </p:sp>
      <p:sp>
        <p:nvSpPr>
          <p:cNvPr id="132110" name="Rectangle 13"/>
          <p:cNvSpPr>
            <a:spLocks noChangeArrowheads="1"/>
          </p:cNvSpPr>
          <p:nvPr/>
        </p:nvSpPr>
        <p:spPr bwMode="auto">
          <a:xfrm>
            <a:off x="1638300" y="2619376"/>
            <a:ext cx="184150" cy="671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endParaRPr lang="en-US" altLang="en-US" sz="2000" b="1">
              <a:solidFill>
                <a:srgbClr val="000000"/>
              </a:solidFill>
              <a:latin typeface="Times New Roman" panose="02020603050405020304" pitchFamily="18" charset="0"/>
              <a:ea typeface="MS PGothic" panose="020B0600070205080204" pitchFamily="34" charset="-128"/>
              <a:cs typeface="Times New Roman" panose="02020603050405020304" pitchFamily="18" charset="0"/>
            </a:endParaRPr>
          </a:p>
          <a:p>
            <a:pPr defTabSz="914400">
              <a:spcBef>
                <a:spcPct val="0"/>
              </a:spcBef>
              <a:buNone/>
            </a:pPr>
            <a:endParaRPr lang="en-US" altLang="en-US" sz="1800">
              <a:solidFill>
                <a:srgbClr val="000000"/>
              </a:solidFill>
              <a:latin typeface="Arial" panose="020B0604020202020204" pitchFamily="34" charset="0"/>
              <a:ea typeface="MS PGothic" panose="020B0600070205080204" pitchFamily="34" charset="-128"/>
              <a:cs typeface="Times New Roman" panose="02020603050405020304" pitchFamily="18" charset="0"/>
            </a:endParaRPr>
          </a:p>
        </p:txBody>
      </p:sp>
    </p:spTree>
    <p:extLst>
      <p:ext uri="{BB962C8B-B14F-4D97-AF65-F5344CB8AC3E}">
        <p14:creationId xmlns:p14="http://schemas.microsoft.com/office/powerpoint/2010/main" val="32364345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1"/>
          <p:cNvSpPr>
            <a:spLocks noGrp="1"/>
          </p:cNvSpPr>
          <p:nvPr>
            <p:ph type="title"/>
          </p:nvPr>
        </p:nvSpPr>
        <p:spPr>
          <a:xfrm>
            <a:off x="1811338" y="303646"/>
            <a:ext cx="8458200" cy="1036638"/>
          </a:xfrm>
        </p:spPr>
        <p:txBody>
          <a:bodyPr/>
          <a:lstStyle/>
          <a:p>
            <a:pPr algn="ctr"/>
            <a:r>
              <a:rPr lang="en-US" altLang="en-US" dirty="0" smtClean="0">
                <a:solidFill>
                  <a:srgbClr val="FF0000"/>
                </a:solidFill>
              </a:rPr>
              <a:t>Diagnostic Reading Case Study</a:t>
            </a:r>
            <a:r>
              <a:rPr lang="en-US" altLang="en-US" dirty="0" smtClean="0"/>
              <a:t> </a:t>
            </a:r>
          </a:p>
        </p:txBody>
      </p:sp>
      <p:sp>
        <p:nvSpPr>
          <p:cNvPr id="3" name="Content Placeholder 2"/>
          <p:cNvSpPr>
            <a:spLocks noGrp="1"/>
          </p:cNvSpPr>
          <p:nvPr>
            <p:ph idx="1"/>
          </p:nvPr>
        </p:nvSpPr>
        <p:spPr>
          <a:xfrm>
            <a:off x="1726407" y="1340284"/>
            <a:ext cx="8628062" cy="5808662"/>
          </a:xfrm>
        </p:spPr>
        <p:txBody>
          <a:bodyPr>
            <a:normAutofit lnSpcReduction="10000"/>
          </a:bodyPr>
          <a:lstStyle/>
          <a:p>
            <a:pPr marL="114300" indent="0">
              <a:buNone/>
              <a:defRPr/>
            </a:pPr>
            <a:r>
              <a:rPr lang="en-US" altLang="en-US" sz="3600" dirty="0">
                <a:solidFill>
                  <a:schemeClr val="accent4"/>
                </a:solidFill>
              </a:rPr>
              <a:t>Learning Outcomes:</a:t>
            </a:r>
          </a:p>
          <a:p>
            <a:pPr marL="685800" indent="-571500">
              <a:buFont typeface="Wingdings" panose="05000000000000000000" pitchFamily="2" charset="2"/>
              <a:buChar char="ü"/>
              <a:defRPr/>
            </a:pPr>
            <a:r>
              <a:rPr lang="en-US" altLang="en-US" sz="3600" dirty="0">
                <a:solidFill>
                  <a:schemeClr val="accent6"/>
                </a:solidFill>
              </a:rPr>
              <a:t>Learned process for diagnosing and helping our most struggling readers (</a:t>
            </a:r>
            <a:r>
              <a:rPr lang="en-US" altLang="en-US" sz="3600" dirty="0" err="1">
                <a:solidFill>
                  <a:schemeClr val="accent6"/>
                </a:solidFill>
              </a:rPr>
              <a:t>ie</a:t>
            </a:r>
            <a:r>
              <a:rPr lang="en-US" altLang="en-US" sz="3600" dirty="0">
                <a:solidFill>
                  <a:schemeClr val="accent6"/>
                </a:solidFill>
              </a:rPr>
              <a:t>. eliminating instruction as a factor) –  Multi-Tiered System of Support (MTSS) for Reading Instruction</a:t>
            </a:r>
          </a:p>
          <a:p>
            <a:pPr marL="685800" indent="-571500">
              <a:buFont typeface="Wingdings" panose="05000000000000000000" pitchFamily="2" charset="2"/>
              <a:buChar char="ü"/>
              <a:defRPr/>
            </a:pPr>
            <a:r>
              <a:rPr lang="en-US" altLang="en-US" sz="3600" dirty="0">
                <a:solidFill>
                  <a:schemeClr val="accent6"/>
                </a:solidFill>
              </a:rPr>
              <a:t>Understanding the role of assessment in MTSS for Reading Instruction</a:t>
            </a:r>
            <a:endParaRPr lang="en-US" altLang="en-US" dirty="0" smtClean="0">
              <a:solidFill>
                <a:schemeClr val="accent6"/>
              </a:solidFill>
            </a:endParaRPr>
          </a:p>
          <a:p>
            <a:pPr marL="685800" indent="-571500">
              <a:buFont typeface="Wingdings" panose="05000000000000000000" pitchFamily="2" charset="2"/>
              <a:buChar char="ü"/>
              <a:defRPr/>
            </a:pPr>
            <a:r>
              <a:rPr lang="en-US" altLang="en-US" sz="3600" dirty="0">
                <a:solidFill>
                  <a:schemeClr val="accent6"/>
                </a:solidFill>
              </a:rPr>
              <a:t>Creation of an targeted intervention plan with progress monitoring </a:t>
            </a:r>
          </a:p>
          <a:p>
            <a:pPr marL="114300" indent="0">
              <a:buNone/>
              <a:defRPr/>
            </a:pPr>
            <a:r>
              <a:rPr lang="en-US" altLang="en-US" sz="3600" dirty="0"/>
              <a:t> </a:t>
            </a:r>
          </a:p>
          <a:p>
            <a:pPr marL="685800" indent="-571500">
              <a:buFont typeface="Wingdings" panose="05000000000000000000" pitchFamily="2" charset="2"/>
              <a:buChar char="ü"/>
              <a:defRPr/>
            </a:pPr>
            <a:endParaRPr lang="en-US" altLang="en-US" sz="3600" dirty="0"/>
          </a:p>
        </p:txBody>
      </p:sp>
    </p:spTree>
    <p:extLst>
      <p:ext uri="{BB962C8B-B14F-4D97-AF65-F5344CB8AC3E}">
        <p14:creationId xmlns:p14="http://schemas.microsoft.com/office/powerpoint/2010/main" val="20040007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1963738" y="187325"/>
            <a:ext cx="8458200" cy="879475"/>
          </a:xfrm>
        </p:spPr>
        <p:txBody>
          <a:bodyPr/>
          <a:lstStyle/>
          <a:p>
            <a:r>
              <a:rPr lang="en-US" altLang="en-US" dirty="0" smtClean="0">
                <a:solidFill>
                  <a:srgbClr val="FF0000"/>
                </a:solidFill>
              </a:rPr>
              <a:t>Diagnostic Reading Case Study</a:t>
            </a:r>
            <a:r>
              <a:rPr lang="en-US" altLang="en-US" dirty="0" smtClean="0"/>
              <a:t> </a:t>
            </a:r>
          </a:p>
        </p:txBody>
      </p:sp>
      <p:sp>
        <p:nvSpPr>
          <p:cNvPr id="117763" name="Content Placeholder 2"/>
          <p:cNvSpPr>
            <a:spLocks noGrp="1"/>
          </p:cNvSpPr>
          <p:nvPr>
            <p:ph idx="1"/>
          </p:nvPr>
        </p:nvSpPr>
        <p:spPr>
          <a:xfrm>
            <a:off x="2497105" y="1202870"/>
            <a:ext cx="7266214" cy="936171"/>
          </a:xfrm>
        </p:spPr>
        <p:txBody>
          <a:bodyPr>
            <a:normAutofit fontScale="55000" lnSpcReduction="20000"/>
          </a:bodyPr>
          <a:lstStyle/>
          <a:p>
            <a:pPr marL="114300" indent="0">
              <a:buNone/>
            </a:pPr>
            <a:r>
              <a:rPr lang="en-US" altLang="en-US" sz="6400" dirty="0">
                <a:solidFill>
                  <a:schemeClr val="accent4"/>
                </a:solidFill>
              </a:rPr>
              <a:t>Implementing the Cycle of Inquiry</a:t>
            </a:r>
          </a:p>
          <a:p>
            <a:pPr marL="114300" indent="0">
              <a:buNone/>
            </a:pPr>
            <a:endParaRPr lang="en-US" altLang="en-US" sz="2500" dirty="0"/>
          </a:p>
          <a:p>
            <a:pPr marL="114300" indent="0">
              <a:buNone/>
            </a:pPr>
            <a:endParaRPr lang="en-US" altLang="en-US" sz="2500" dirty="0"/>
          </a:p>
          <a:p>
            <a:pPr marL="114300" indent="0">
              <a:buNone/>
            </a:pPr>
            <a:endParaRPr lang="en-US" altLang="en-US" sz="2500" dirty="0"/>
          </a:p>
          <a:p>
            <a:pPr marL="114300" indent="0">
              <a:buNone/>
            </a:pPr>
            <a:endParaRPr lang="en-US" altLang="en-US" sz="2500" dirty="0"/>
          </a:p>
        </p:txBody>
      </p:sp>
      <p:graphicFrame>
        <p:nvGraphicFramePr>
          <p:cNvPr id="5" name="Diagram 4"/>
          <p:cNvGraphicFramePr/>
          <p:nvPr/>
        </p:nvGraphicFramePr>
        <p:xfrm>
          <a:off x="1558212" y="1981200"/>
          <a:ext cx="4572000" cy="4622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p:cNvGraphicFramePr/>
          <p:nvPr/>
        </p:nvGraphicFramePr>
        <p:xfrm>
          <a:off x="6324600" y="1981200"/>
          <a:ext cx="4343400" cy="46228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 name="TextBox 1"/>
          <p:cNvSpPr txBox="1"/>
          <p:nvPr/>
        </p:nvSpPr>
        <p:spPr>
          <a:xfrm>
            <a:off x="10421938" y="4425044"/>
            <a:ext cx="1281113" cy="1200329"/>
          </a:xfrm>
          <a:prstGeom prst="rect">
            <a:avLst/>
          </a:prstGeom>
          <a:solidFill>
            <a:schemeClr val="accent2">
              <a:lumMod val="60000"/>
              <a:lumOff val="40000"/>
            </a:schemeClr>
          </a:solidFill>
          <a:ln>
            <a:solidFill>
              <a:schemeClr val="tx1"/>
            </a:solidFill>
          </a:ln>
        </p:spPr>
        <p:txBody>
          <a:bodyPr>
            <a:spAutoFit/>
          </a:bodyPr>
          <a:lstStyle/>
          <a:p>
            <a:pPr>
              <a:defRPr/>
            </a:pPr>
            <a:r>
              <a:rPr lang="en-US" dirty="0"/>
              <a:t>What does the research say? </a:t>
            </a:r>
          </a:p>
        </p:txBody>
      </p:sp>
      <p:sp>
        <p:nvSpPr>
          <p:cNvPr id="3" name="Slide Number Placeholder 2"/>
          <p:cNvSpPr>
            <a:spLocks noGrp="1"/>
          </p:cNvSpPr>
          <p:nvPr>
            <p:ph type="sldNum" sz="quarter" idx="12"/>
          </p:nvPr>
        </p:nvSpPr>
        <p:spPr/>
        <p:txBody>
          <a:bodyPr/>
          <a:lstStyle/>
          <a:p>
            <a:fld id="{4FAB73BC-B049-4115-A692-8D63A059BFB8}" type="slidenum">
              <a:rPr lang="en-US" smtClean="0"/>
              <a:t>25</a:t>
            </a:fld>
            <a:endParaRPr lang="en-US" dirty="0"/>
          </a:p>
        </p:txBody>
      </p:sp>
    </p:spTree>
    <p:extLst>
      <p:ext uri="{BB962C8B-B14F-4D97-AF65-F5344CB8AC3E}">
        <p14:creationId xmlns:p14="http://schemas.microsoft.com/office/powerpoint/2010/main" val="22782963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Title 1"/>
          <p:cNvSpPr>
            <a:spLocks noGrp="1"/>
          </p:cNvSpPr>
          <p:nvPr>
            <p:ph type="title"/>
          </p:nvPr>
        </p:nvSpPr>
        <p:spPr>
          <a:xfrm>
            <a:off x="1963738" y="315686"/>
            <a:ext cx="8458200" cy="1570038"/>
          </a:xfrm>
        </p:spPr>
        <p:txBody>
          <a:bodyPr>
            <a:normAutofit fontScale="90000"/>
          </a:bodyPr>
          <a:lstStyle/>
          <a:p>
            <a:pPr algn="ctr"/>
            <a:r>
              <a:rPr lang="en-US" altLang="en-US" dirty="0" smtClean="0">
                <a:solidFill>
                  <a:srgbClr val="FF0000"/>
                </a:solidFill>
              </a:rPr>
              <a:t>Diagnostic Reading Case Study</a:t>
            </a:r>
            <a:r>
              <a:rPr lang="en-US" altLang="en-US" dirty="0" smtClean="0"/>
              <a:t> </a:t>
            </a:r>
            <a:br>
              <a:rPr lang="en-US" altLang="en-US" dirty="0" smtClean="0"/>
            </a:br>
            <a:r>
              <a:rPr lang="en-US" altLang="en-US" sz="3500" dirty="0">
                <a:solidFill>
                  <a:schemeClr val="accent4"/>
                </a:solidFill>
              </a:rPr>
              <a:t>Multi-Tier System of Support in Reading Instruction Implementation Steps</a:t>
            </a:r>
          </a:p>
        </p:txBody>
      </p:sp>
      <p:sp>
        <p:nvSpPr>
          <p:cNvPr id="3" name="Content Placeholder 2"/>
          <p:cNvSpPr>
            <a:spLocks noGrp="1"/>
          </p:cNvSpPr>
          <p:nvPr>
            <p:ph idx="1"/>
          </p:nvPr>
        </p:nvSpPr>
        <p:spPr>
          <a:xfrm>
            <a:off x="1963738" y="2133600"/>
            <a:ext cx="8153400" cy="4724400"/>
          </a:xfrm>
        </p:spPr>
        <p:txBody>
          <a:bodyPr>
            <a:normAutofit lnSpcReduction="10000"/>
          </a:bodyPr>
          <a:lstStyle/>
          <a:p>
            <a:pPr marL="0" indent="0">
              <a:buNone/>
            </a:pPr>
            <a:r>
              <a:rPr lang="en-US" altLang="en-US" sz="3000" dirty="0">
                <a:solidFill>
                  <a:schemeClr val="accent2"/>
                </a:solidFill>
              </a:rPr>
              <a:t>Step 1:</a:t>
            </a:r>
            <a:r>
              <a:rPr lang="en-US" altLang="en-US" sz="3000" dirty="0">
                <a:solidFill>
                  <a:schemeClr val="tx2"/>
                </a:solidFill>
              </a:rPr>
              <a:t> Administer Universal Screeners – Identify a potential Tier 2 or 3 Learner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2:</a:t>
            </a:r>
            <a:r>
              <a:rPr lang="en-US" altLang="en-US" sz="3000" dirty="0">
                <a:solidFill>
                  <a:schemeClr val="tx2"/>
                </a:solidFill>
              </a:rPr>
              <a:t> Administer Diagnostic Assessments</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3:</a:t>
            </a:r>
            <a:r>
              <a:rPr lang="en-US" altLang="en-US" sz="3000" dirty="0">
                <a:solidFill>
                  <a:schemeClr val="tx2"/>
                </a:solidFill>
              </a:rPr>
              <a:t> Develop an Intervention Plan, Implement over the Year</a:t>
            </a:r>
          </a:p>
          <a:p>
            <a:pPr marL="0" indent="0">
              <a:buNone/>
            </a:pPr>
            <a:endParaRPr lang="en-US" altLang="en-US" sz="3000" dirty="0">
              <a:solidFill>
                <a:schemeClr val="tx2"/>
              </a:solidFill>
            </a:endParaRPr>
          </a:p>
          <a:p>
            <a:pPr marL="0" indent="0">
              <a:buNone/>
            </a:pPr>
            <a:r>
              <a:rPr lang="en-US" altLang="en-US" sz="3000" dirty="0">
                <a:solidFill>
                  <a:schemeClr val="accent2"/>
                </a:solidFill>
              </a:rPr>
              <a:t>Step 4:</a:t>
            </a:r>
            <a:r>
              <a:rPr lang="en-US" altLang="en-US" sz="3000" dirty="0">
                <a:solidFill>
                  <a:schemeClr val="tx2"/>
                </a:solidFill>
              </a:rPr>
              <a:t> Progress Monitoring and Data Analysis</a:t>
            </a:r>
          </a:p>
        </p:txBody>
      </p:sp>
      <p:sp>
        <p:nvSpPr>
          <p:cNvPr id="2" name="Slide Number Placeholder 1"/>
          <p:cNvSpPr>
            <a:spLocks noGrp="1"/>
          </p:cNvSpPr>
          <p:nvPr>
            <p:ph type="sldNum" sz="quarter" idx="12"/>
          </p:nvPr>
        </p:nvSpPr>
        <p:spPr/>
        <p:txBody>
          <a:bodyPr/>
          <a:lstStyle/>
          <a:p>
            <a:fld id="{4FAB73BC-B049-4115-A692-8D63A059BFB8}" type="slidenum">
              <a:rPr lang="en-US" smtClean="0"/>
              <a:t>26</a:t>
            </a:fld>
            <a:endParaRPr lang="en-US" dirty="0"/>
          </a:p>
        </p:txBody>
      </p:sp>
    </p:spTree>
    <p:extLst>
      <p:ext uri="{BB962C8B-B14F-4D97-AF65-F5344CB8AC3E}">
        <p14:creationId xmlns:p14="http://schemas.microsoft.com/office/powerpoint/2010/main" val="371774243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Title 1"/>
          <p:cNvSpPr>
            <a:spLocks noGrp="1"/>
          </p:cNvSpPr>
          <p:nvPr>
            <p:ph type="title"/>
          </p:nvPr>
        </p:nvSpPr>
        <p:spPr>
          <a:xfrm>
            <a:off x="1981200" y="0"/>
            <a:ext cx="8458200" cy="19812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676400" y="1981200"/>
            <a:ext cx="8458200" cy="4489450"/>
          </a:xfrm>
        </p:spPr>
        <p:txBody>
          <a:bodyPr/>
          <a:lstStyle/>
          <a:p>
            <a:pPr marL="685800" indent="-571500">
              <a:buNone/>
            </a:pPr>
            <a:r>
              <a:rPr lang="en-US" altLang="en-US" sz="3600" dirty="0"/>
              <a:t>	</a:t>
            </a:r>
            <a:r>
              <a:rPr lang="en-US" altLang="en-US" sz="3600" dirty="0">
                <a:solidFill>
                  <a:schemeClr val="accent2"/>
                </a:solidFill>
              </a:rPr>
              <a:t>Step 1:</a:t>
            </a:r>
            <a:r>
              <a:rPr lang="en-US" altLang="en-US" sz="3600" dirty="0"/>
              <a:t> </a:t>
            </a:r>
            <a:r>
              <a:rPr lang="en-US" altLang="en-US" sz="3600" dirty="0">
                <a:solidFill>
                  <a:schemeClr val="tx2"/>
                </a:solidFill>
              </a:rPr>
              <a:t>Administer Universal Screeners – Identify a potential Tier 2 or 3 Learner	</a:t>
            </a:r>
          </a:p>
          <a:p>
            <a:pPr marL="685800" indent="-571500">
              <a:buNone/>
            </a:pPr>
            <a:endParaRPr lang="en-US" altLang="en-US" sz="3600" dirty="0">
              <a:solidFill>
                <a:schemeClr val="tx2"/>
              </a:solidFill>
            </a:endParaRPr>
          </a:p>
          <a:p>
            <a:pPr marL="685800" indent="-571500">
              <a:buNone/>
            </a:pPr>
            <a:r>
              <a:rPr lang="en-US" altLang="en-US" dirty="0" smtClean="0"/>
              <a:t>	</a:t>
            </a:r>
            <a:r>
              <a:rPr lang="en-US" altLang="en-US" sz="3200" dirty="0" smtClean="0">
                <a:solidFill>
                  <a:schemeClr val="accent4"/>
                </a:solidFill>
              </a:rPr>
              <a:t>Based on the Universal Screeners, who is a potential Tier 2 or 3 learner in reading instruction? Cross-check between the TOWRE, CCSS Fluency Passages (</a:t>
            </a:r>
            <a:r>
              <a:rPr lang="en-US" altLang="en-US" sz="3200" dirty="0" err="1" smtClean="0">
                <a:solidFill>
                  <a:schemeClr val="accent4"/>
                </a:solidFill>
              </a:rPr>
              <a:t>Accumaticity</a:t>
            </a:r>
            <a:r>
              <a:rPr lang="en-US" altLang="en-US" sz="3200" dirty="0" smtClean="0">
                <a:solidFill>
                  <a:schemeClr val="accent4"/>
                </a:solidFill>
              </a:rPr>
              <a:t>), DSA Screener</a:t>
            </a:r>
          </a:p>
        </p:txBody>
      </p:sp>
      <p:sp>
        <p:nvSpPr>
          <p:cNvPr id="2" name="Slide Number Placeholder 1"/>
          <p:cNvSpPr>
            <a:spLocks noGrp="1"/>
          </p:cNvSpPr>
          <p:nvPr>
            <p:ph type="sldNum" sz="quarter" idx="12"/>
          </p:nvPr>
        </p:nvSpPr>
        <p:spPr/>
        <p:txBody>
          <a:bodyPr/>
          <a:lstStyle/>
          <a:p>
            <a:fld id="{4FAB73BC-B049-4115-A692-8D63A059BFB8}" type="slidenum">
              <a:rPr lang="en-US" smtClean="0"/>
              <a:t>27</a:t>
            </a:fld>
            <a:endParaRPr lang="en-US" dirty="0"/>
          </a:p>
        </p:txBody>
      </p:sp>
    </p:spTree>
    <p:extLst>
      <p:ext uri="{BB962C8B-B14F-4D97-AF65-F5344CB8AC3E}">
        <p14:creationId xmlns:p14="http://schemas.microsoft.com/office/powerpoint/2010/main" val="18434162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Title 1"/>
          <p:cNvSpPr>
            <a:spLocks noGrp="1"/>
          </p:cNvSpPr>
          <p:nvPr>
            <p:ph type="title"/>
          </p:nvPr>
        </p:nvSpPr>
        <p:spPr>
          <a:xfrm>
            <a:off x="1981200" y="28575"/>
            <a:ext cx="8458200" cy="13716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752600" y="1377950"/>
            <a:ext cx="8915400" cy="762000"/>
          </a:xfrm>
        </p:spPr>
        <p:txBody>
          <a:bodyPr>
            <a:normAutofit fontScale="25000" lnSpcReduction="20000"/>
          </a:bodyPr>
          <a:lstStyle/>
          <a:p>
            <a:pPr marL="685800" indent="-571500">
              <a:buNone/>
            </a:pPr>
            <a:r>
              <a:rPr lang="en-US" altLang="en-US" sz="3600" dirty="0"/>
              <a:t>	</a:t>
            </a:r>
            <a:r>
              <a:rPr lang="en-US" altLang="en-US" sz="12800" dirty="0">
                <a:solidFill>
                  <a:schemeClr val="accent2"/>
                </a:solidFill>
              </a:rPr>
              <a:t>Step 2: </a:t>
            </a:r>
            <a:r>
              <a:rPr lang="en-US" altLang="en-US" sz="12800" dirty="0">
                <a:solidFill>
                  <a:schemeClr val="tx2"/>
                </a:solidFill>
              </a:rPr>
              <a:t>Administer Diagnostic Assessment</a:t>
            </a:r>
          </a:p>
          <a:p>
            <a:pPr marL="685800" indent="-571500">
              <a:buNone/>
            </a:pPr>
            <a:endParaRPr lang="en-US" altLang="en-US" sz="3600" dirty="0"/>
          </a:p>
          <a:p>
            <a:pPr marL="685800" indent="-571500">
              <a:buNone/>
            </a:pPr>
            <a:r>
              <a:rPr lang="en-US" altLang="en-US" sz="3600" dirty="0"/>
              <a:t>	</a:t>
            </a:r>
            <a:endParaRPr lang="en-US" altLang="en-US" dirty="0" smtClean="0"/>
          </a:p>
        </p:txBody>
      </p:sp>
      <p:pic>
        <p:nvPicPr>
          <p:cNvPr id="121860"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286000"/>
            <a:ext cx="29845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286001"/>
            <a:ext cx="2984500"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2"/>
          <p:cNvSpPr txBox="1">
            <a:spLocks/>
          </p:cNvSpPr>
          <p:nvPr/>
        </p:nvSpPr>
        <p:spPr bwMode="auto">
          <a:xfrm>
            <a:off x="1981200" y="6096000"/>
            <a:ext cx="73152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685800" indent="-5715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buNone/>
            </a:pPr>
            <a:r>
              <a:rPr lang="en-US" altLang="en-US" sz="3600">
                <a:solidFill>
                  <a:srgbClr val="000000"/>
                </a:solidFill>
              </a:rPr>
              <a:t>	**</a:t>
            </a:r>
            <a:r>
              <a:rPr lang="en-US" altLang="en-US" sz="2000">
                <a:solidFill>
                  <a:srgbClr val="000000"/>
                </a:solidFill>
              </a:rPr>
              <a:t>Refer to the Training PPTs for each Diagnostic Assessment</a:t>
            </a:r>
          </a:p>
          <a:p>
            <a:pPr defTabSz="914400">
              <a:buNone/>
            </a:pPr>
            <a:endParaRPr lang="en-US" altLang="en-US" sz="3600">
              <a:solidFill>
                <a:srgbClr val="000000"/>
              </a:solidFill>
            </a:endParaRPr>
          </a:p>
          <a:p>
            <a:pPr defTabSz="914400">
              <a:buNone/>
            </a:pPr>
            <a:r>
              <a:rPr lang="en-US" altLang="en-US" sz="3600">
                <a:solidFill>
                  <a:srgbClr val="000000"/>
                </a:solidFill>
              </a:rPr>
              <a:t>	</a:t>
            </a:r>
            <a:endParaRPr lang="en-US" altLang="en-US">
              <a:solidFill>
                <a:srgbClr val="000000"/>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28</a:t>
            </a:fld>
            <a:endParaRPr lang="en-US" dirty="0"/>
          </a:p>
        </p:txBody>
      </p:sp>
    </p:spTree>
    <p:extLst>
      <p:ext uri="{BB962C8B-B14F-4D97-AF65-F5344CB8AC3E}">
        <p14:creationId xmlns:p14="http://schemas.microsoft.com/office/powerpoint/2010/main" val="56508563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title"/>
          </p:nvPr>
        </p:nvSpPr>
        <p:spPr>
          <a:xfrm>
            <a:off x="1981200" y="0"/>
            <a:ext cx="8458200" cy="1066800"/>
          </a:xfrm>
        </p:spPr>
        <p:txBody>
          <a:bodyPr/>
          <a:lstStyle/>
          <a:p>
            <a:r>
              <a:rPr lang="en-US" altLang="en-US" smtClean="0">
                <a:solidFill>
                  <a:srgbClr val="FF0000"/>
                </a:solidFill>
              </a:rPr>
              <a:t>Diagnostic Reading Case Study</a:t>
            </a:r>
            <a:r>
              <a:rPr lang="en-US" altLang="en-US" smtClean="0"/>
              <a:t> </a:t>
            </a:r>
            <a:endParaRPr lang="en-US" altLang="en-US" sz="2500"/>
          </a:p>
        </p:txBody>
      </p:sp>
      <p:sp>
        <p:nvSpPr>
          <p:cNvPr id="3" name="Content Placeholder 2"/>
          <p:cNvSpPr>
            <a:spLocks noGrp="1"/>
          </p:cNvSpPr>
          <p:nvPr>
            <p:ph idx="1"/>
          </p:nvPr>
        </p:nvSpPr>
        <p:spPr>
          <a:xfrm>
            <a:off x="1191986" y="947057"/>
            <a:ext cx="9666514" cy="7266214"/>
          </a:xfrm>
        </p:spPr>
        <p:txBody>
          <a:bodyPr>
            <a:normAutofit fontScale="92500" lnSpcReduction="10000"/>
          </a:bodyPr>
          <a:lstStyle/>
          <a:p>
            <a:pPr marL="0" indent="0">
              <a:spcBef>
                <a:spcPct val="0"/>
              </a:spcBef>
              <a:buNone/>
            </a:pPr>
            <a:r>
              <a:rPr lang="en-US" altLang="en-US" sz="2800" b="1" dirty="0">
                <a:solidFill>
                  <a:schemeClr val="accent2"/>
                </a:solidFill>
                <a:ea typeface="Times New Roman" panose="02020603050405020304" pitchFamily="18" charset="0"/>
                <a:cs typeface="Times-Bold"/>
              </a:rPr>
              <a:t>Step 3:</a:t>
            </a:r>
            <a:r>
              <a:rPr lang="en-US" altLang="en-US" sz="2800" b="1" dirty="0">
                <a:solidFill>
                  <a:schemeClr val="accent4"/>
                </a:solidFill>
                <a:ea typeface="Times New Roman" panose="02020603050405020304" pitchFamily="18" charset="0"/>
                <a:cs typeface="Times-Bold"/>
              </a:rPr>
              <a:t> </a:t>
            </a:r>
            <a:r>
              <a:rPr lang="en-US" altLang="en-US" sz="2800" b="1" dirty="0">
                <a:solidFill>
                  <a:schemeClr val="tx2"/>
                </a:solidFill>
                <a:ea typeface="Times New Roman" panose="02020603050405020304" pitchFamily="18" charset="0"/>
                <a:cs typeface="Times-Bold"/>
              </a:rPr>
              <a:t>Develop an Intervention Plan for an Identified Learner and Implement the Plan over the course of the Spring Semester</a:t>
            </a:r>
          </a:p>
          <a:p>
            <a:pPr marL="0" indent="0">
              <a:spcBef>
                <a:spcPct val="0"/>
              </a:spcBef>
              <a:buNone/>
            </a:pPr>
            <a:endParaRPr lang="en-US" altLang="en-US" sz="2800" dirty="0">
              <a:solidFill>
                <a:schemeClr val="accent4"/>
              </a:solidFill>
              <a:ea typeface="Times New Roman" panose="02020603050405020304" pitchFamily="18" charset="0"/>
              <a:cs typeface="Times-Bold"/>
            </a:endParaRPr>
          </a:p>
          <a:p>
            <a:pPr marL="0" indent="0">
              <a:buNone/>
            </a:pPr>
            <a:r>
              <a:rPr lang="en-US" altLang="en-US" sz="2800" dirty="0">
                <a:solidFill>
                  <a:schemeClr val="accent4"/>
                </a:solidFill>
                <a:ea typeface="Times New Roman" panose="02020603050405020304" pitchFamily="18" charset="0"/>
                <a:cs typeface="Times-Bold"/>
              </a:rPr>
              <a:t>a.</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Analyze the data from the Universal Screeners and Diagnostic Assessments</a:t>
            </a:r>
          </a:p>
          <a:p>
            <a:pPr marL="0" indent="0">
              <a:buNone/>
            </a:pPr>
            <a:r>
              <a:rPr lang="en-US" altLang="en-US" sz="2800" dirty="0">
                <a:solidFill>
                  <a:schemeClr val="accent4"/>
                </a:solidFill>
                <a:ea typeface="Times New Roman" panose="02020603050405020304" pitchFamily="18" charset="0"/>
                <a:cs typeface="Times-Bold"/>
              </a:rPr>
              <a:t>b.   Based on the data, determine </a:t>
            </a:r>
            <a:r>
              <a:rPr lang="en-US" altLang="en-US" sz="2800" b="1" i="1" dirty="0">
                <a:solidFill>
                  <a:schemeClr val="accent4"/>
                </a:solidFill>
                <a:ea typeface="Times New Roman" panose="02020603050405020304" pitchFamily="18" charset="0"/>
                <a:cs typeface="Times-Bold"/>
              </a:rPr>
              <a:t>at least one</a:t>
            </a:r>
            <a:r>
              <a:rPr lang="en-US" altLang="en-US" sz="2800" dirty="0">
                <a:solidFill>
                  <a:schemeClr val="accent4"/>
                </a:solidFill>
                <a:ea typeface="Times New Roman" panose="02020603050405020304" pitchFamily="18" charset="0"/>
                <a:cs typeface="Times-Bold"/>
              </a:rPr>
              <a:t> targeted area of concern in reading (you may choose up to 2 target areas of concern).</a:t>
            </a:r>
          </a:p>
          <a:p>
            <a:pPr marL="0" indent="0">
              <a:buNone/>
            </a:pPr>
            <a:r>
              <a:rPr lang="en-US" altLang="en-US" sz="2800" dirty="0">
                <a:solidFill>
                  <a:schemeClr val="accent4"/>
                </a:solidFill>
                <a:ea typeface="Times New Roman" panose="02020603050405020304" pitchFamily="18" charset="0"/>
                <a:cs typeface="Times-Bold"/>
              </a:rPr>
              <a:t>c.   Identify one Intervention for each targeted area of concern in reading.</a:t>
            </a:r>
          </a:p>
          <a:p>
            <a:pPr marL="0" indent="0">
              <a:buNone/>
            </a:pPr>
            <a:r>
              <a:rPr lang="en-US" altLang="en-US" sz="2800" dirty="0">
                <a:solidFill>
                  <a:schemeClr val="accent4"/>
                </a:solidFill>
                <a:ea typeface="Times New Roman" panose="02020603050405020304" pitchFamily="18" charset="0"/>
                <a:cs typeface="Times-Bold"/>
              </a:rPr>
              <a:t>d.  Develop a six week plan for implementation of the Interventions. </a:t>
            </a:r>
            <a:r>
              <a:rPr lang="en-US" altLang="en-US" sz="2800" b="1" i="1" dirty="0">
                <a:solidFill>
                  <a:schemeClr val="accent4"/>
                </a:solidFill>
                <a:ea typeface="Times New Roman" panose="02020603050405020304" pitchFamily="18" charset="0"/>
                <a:cs typeface="Times-Bold"/>
              </a:rPr>
              <a:t>Implementation should be begin no later than the week of Feb. 20</a:t>
            </a:r>
            <a:r>
              <a:rPr lang="en-US" altLang="en-US" sz="2800" b="1" i="1" baseline="30000" dirty="0">
                <a:solidFill>
                  <a:schemeClr val="accent4"/>
                </a:solidFill>
                <a:ea typeface="Times New Roman" panose="02020603050405020304" pitchFamily="18" charset="0"/>
                <a:cs typeface="Times-Bold"/>
              </a:rPr>
              <a:t>th</a:t>
            </a:r>
            <a:r>
              <a:rPr lang="en-US" altLang="en-US" sz="2800" b="1" i="1" dirty="0">
                <a:solidFill>
                  <a:schemeClr val="accent4"/>
                </a:solidFill>
                <a:ea typeface="Times New Roman" panose="02020603050405020304" pitchFamily="18" charset="0"/>
                <a:cs typeface="Times-Bold"/>
              </a:rPr>
              <a:t> in order to meet the deadline for completed work.</a:t>
            </a:r>
            <a:r>
              <a:rPr lang="en-US" altLang="en-US" sz="2800" b="1" dirty="0">
                <a:solidFill>
                  <a:schemeClr val="accent4"/>
                </a:solidFill>
                <a:ea typeface="Times New Roman" panose="02020603050405020304" pitchFamily="18" charset="0"/>
                <a:cs typeface="Times-Bold"/>
              </a:rPr>
              <a:t> </a:t>
            </a:r>
            <a:r>
              <a:rPr lang="en-US" altLang="en-US" sz="2800" dirty="0">
                <a:solidFill>
                  <a:schemeClr val="accent4"/>
                </a:solidFill>
                <a:ea typeface="Times New Roman" panose="02020603050405020304" pitchFamily="18" charset="0"/>
                <a:cs typeface="Times-Bold"/>
              </a:rPr>
              <a:t>Complete the Six Week Reading Intervention Plan for Tier 2 Instruction Sheet.</a:t>
            </a:r>
          </a:p>
          <a:p>
            <a:pPr marL="0" indent="0">
              <a:buNone/>
            </a:pPr>
            <a:r>
              <a:rPr lang="en-US" altLang="en-US" sz="2800" dirty="0">
                <a:solidFill>
                  <a:schemeClr val="accent4"/>
                </a:solidFill>
                <a:ea typeface="Times New Roman" panose="02020603050405020304" pitchFamily="18" charset="0"/>
                <a:cs typeface="Times-Bold"/>
              </a:rPr>
              <a:t>e. Identify the assessment tool for Progress Monitoring.  </a:t>
            </a:r>
          </a:p>
          <a:p>
            <a:pPr marL="0" indent="0">
              <a:buNone/>
            </a:pPr>
            <a:endParaRPr lang="en-US" altLang="en-US" sz="2800" dirty="0">
              <a:solidFill>
                <a:schemeClr val="accent4"/>
              </a:solidFill>
              <a:ea typeface="Times New Roman" panose="02020603050405020304" pitchFamily="18" charset="0"/>
              <a:cs typeface="Times-Bold"/>
            </a:endParaRPr>
          </a:p>
          <a:p>
            <a:pPr marL="0" indent="0">
              <a:buNone/>
            </a:pPr>
            <a:endParaRPr lang="en-US" altLang="en-US" sz="3600" dirty="0">
              <a:ea typeface="Times New Roman" panose="02020603050405020304" pitchFamily="18" charset="0"/>
              <a:cs typeface="Times-Bold"/>
            </a:endParaRPr>
          </a:p>
          <a:p>
            <a:pPr marL="0" indent="0">
              <a:buNone/>
            </a:pPr>
            <a:r>
              <a:rPr lang="en-US" altLang="en-US" dirty="0" smtClean="0">
                <a:ea typeface="Times New Roman" panose="02020603050405020304" pitchFamily="18" charset="0"/>
                <a:cs typeface="Times-Bold"/>
              </a:rPr>
              <a:t>	</a:t>
            </a:r>
          </a:p>
        </p:txBody>
      </p:sp>
      <p:sp>
        <p:nvSpPr>
          <p:cNvPr id="2" name="Slide Number Placeholder 1"/>
          <p:cNvSpPr>
            <a:spLocks noGrp="1"/>
          </p:cNvSpPr>
          <p:nvPr>
            <p:ph type="sldNum" sz="quarter" idx="12"/>
          </p:nvPr>
        </p:nvSpPr>
        <p:spPr/>
        <p:txBody>
          <a:bodyPr/>
          <a:lstStyle/>
          <a:p>
            <a:fld id="{4FAB73BC-B049-4115-A692-8D63A059BFB8}" type="slidenum">
              <a:rPr lang="en-US" smtClean="0"/>
              <a:t>29</a:t>
            </a:fld>
            <a:endParaRPr lang="en-US" dirty="0"/>
          </a:p>
        </p:txBody>
      </p:sp>
    </p:spTree>
    <p:extLst>
      <p:ext uri="{BB962C8B-B14F-4D97-AF65-F5344CB8AC3E}">
        <p14:creationId xmlns:p14="http://schemas.microsoft.com/office/powerpoint/2010/main" val="25398614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2057400" y="465138"/>
            <a:ext cx="5251450" cy="868362"/>
          </a:xfrm>
        </p:spPr>
        <p:txBody>
          <a:bodyPr/>
          <a:lstStyle/>
          <a:p>
            <a:pPr algn="ctr"/>
            <a:r>
              <a:rPr lang="en-US" altLang="en-US" sz="4000" dirty="0">
                <a:solidFill>
                  <a:schemeClr val="accent2"/>
                </a:solidFill>
              </a:rPr>
              <a:t>Class</a:t>
            </a:r>
            <a:endParaRPr lang="en-US" altLang="en-US" dirty="0">
              <a:solidFill>
                <a:schemeClr val="accent2"/>
              </a:solidFill>
            </a:endParaRPr>
          </a:p>
        </p:txBody>
      </p:sp>
      <p:sp>
        <p:nvSpPr>
          <p:cNvPr id="148483" name="Rectangle 2"/>
          <p:cNvSpPr>
            <a:spLocks noGrp="1"/>
          </p:cNvSpPr>
          <p:nvPr>
            <p:ph idx="1"/>
          </p:nvPr>
        </p:nvSpPr>
        <p:spPr bwMode="auto">
          <a:xfrm>
            <a:off x="1857375" y="1965574"/>
            <a:ext cx="8229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50800" tIns="50800" rIns="50800" bIns="50800" numCol="1" rtlCol="0" anchor="t" anchorCtr="0" compatLnSpc="1">
            <a:prstTxWarp prst="textNoShape">
              <a:avLst/>
            </a:prstTxWarp>
            <a:normAutofit/>
          </a:bodyPr>
          <a:lstStyle/>
          <a:p>
            <a:pPr marL="68263" indent="0">
              <a:lnSpc>
                <a:spcPct val="80000"/>
              </a:lnSpc>
              <a:spcBef>
                <a:spcPts val="600"/>
              </a:spcBef>
              <a:buNone/>
            </a:pPr>
            <a:r>
              <a:rPr lang="en-US" altLang="en-US" sz="2700" b="1" dirty="0">
                <a:solidFill>
                  <a:srgbClr val="3E3D2D"/>
                </a:solidFill>
              </a:rPr>
              <a:t>I seek equity of voice</a:t>
            </a:r>
            <a:r>
              <a:rPr lang="en-US" altLang="en-US" sz="2700" dirty="0">
                <a:solidFill>
                  <a:srgbClr val="3E3D2D"/>
                </a:solidFill>
              </a:rPr>
              <a:t>.</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willing to talk about sensitive issues.</a:t>
            </a:r>
            <a:endParaRPr lang="en-US" altLang="en-US" sz="3000" b="1" dirty="0">
              <a:solidFill>
                <a:srgbClr val="3E3D2D"/>
              </a:solidFill>
            </a:endParaRPr>
          </a:p>
          <a:p>
            <a:pPr marL="68263" indent="0">
              <a:lnSpc>
                <a:spcPct val="80000"/>
              </a:lnSpc>
              <a:spcBef>
                <a:spcPts val="600"/>
              </a:spcBef>
              <a:buNone/>
            </a:pPr>
            <a:r>
              <a:rPr lang="en-US" altLang="en-US" sz="2700" b="1" dirty="0">
                <a:solidFill>
                  <a:srgbClr val="3E3D2D"/>
                </a:solidFill>
              </a:rPr>
              <a:t>I listen for understanding.</a:t>
            </a:r>
            <a:endParaRPr lang="en-US" altLang="en-US" sz="3000" dirty="0">
              <a:solidFill>
                <a:srgbClr val="3E3D2D"/>
              </a:solidFill>
            </a:endParaRPr>
          </a:p>
          <a:p>
            <a:pPr marL="68263" indent="0">
              <a:lnSpc>
                <a:spcPct val="80000"/>
              </a:lnSpc>
              <a:spcBef>
                <a:spcPts val="600"/>
              </a:spcBef>
              <a:buNone/>
            </a:pPr>
            <a:r>
              <a:rPr lang="en-US" altLang="en-US" sz="2700" b="1" dirty="0">
                <a:solidFill>
                  <a:srgbClr val="3E3D2D"/>
                </a:solidFill>
              </a:rPr>
              <a:t>I appreciate the strengths and contributions of others.</a:t>
            </a:r>
            <a:endParaRPr lang="en-US" altLang="en-US" dirty="0">
              <a:solidFill>
                <a:srgbClr val="3E3D2D"/>
              </a:solidFill>
            </a:endParaRPr>
          </a:p>
          <a:p>
            <a:pPr marL="68263" indent="0">
              <a:lnSpc>
                <a:spcPct val="80000"/>
              </a:lnSpc>
              <a:spcBef>
                <a:spcPts val="600"/>
              </a:spcBef>
              <a:buNone/>
            </a:pPr>
            <a:r>
              <a:rPr lang="en-US" altLang="en-US" sz="2500" b="1" dirty="0">
                <a:solidFill>
                  <a:srgbClr val="3E3D2D"/>
                </a:solidFill>
              </a:rPr>
              <a:t>I bring positive energy and encouragement to the team.</a:t>
            </a:r>
            <a:endParaRPr lang="en-US" altLang="en-US" b="1" dirty="0">
              <a:solidFill>
                <a:srgbClr val="3E3D2D"/>
              </a:solidFill>
            </a:endParaRPr>
          </a:p>
          <a:p>
            <a:pPr marL="68263" indent="0">
              <a:lnSpc>
                <a:spcPct val="80000"/>
              </a:lnSpc>
              <a:spcBef>
                <a:spcPts val="600"/>
              </a:spcBef>
              <a:buNone/>
            </a:pPr>
            <a:r>
              <a:rPr lang="en-US" altLang="en-US" sz="2700" b="1" dirty="0">
                <a:solidFill>
                  <a:srgbClr val="3E3D2D"/>
                </a:solidFill>
              </a:rPr>
              <a:t>I take 100% responsibility.</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take my issues to the source.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am a professional and my actions reflect that role.</a:t>
            </a:r>
            <a:endParaRPr lang="en-US" altLang="en-US" dirty="0">
              <a:solidFill>
                <a:srgbClr val="3E3D2D"/>
              </a:solidFill>
            </a:endParaRPr>
          </a:p>
          <a:p>
            <a:pPr marL="68263" indent="0">
              <a:lnSpc>
                <a:spcPct val="80000"/>
              </a:lnSpc>
              <a:spcBef>
                <a:spcPts val="600"/>
              </a:spcBef>
              <a:buNone/>
            </a:pPr>
            <a:r>
              <a:rPr lang="en-US" altLang="en-US" sz="2700" b="1" dirty="0">
                <a:solidFill>
                  <a:srgbClr val="3E3D2D"/>
                </a:solidFill>
              </a:rPr>
              <a:t>I come prepared to each class and participate as a learner.</a:t>
            </a:r>
            <a:endParaRPr lang="en-US" alt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3</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2855" y="285646"/>
            <a:ext cx="2308363" cy="1500436"/>
          </a:xfrm>
          <a:prstGeom prst="rect">
            <a:avLst/>
          </a:prstGeom>
        </p:spPr>
      </p:pic>
    </p:spTree>
    <p:extLst>
      <p:ext uri="{BB962C8B-B14F-4D97-AF65-F5344CB8AC3E}">
        <p14:creationId xmlns:p14="http://schemas.microsoft.com/office/powerpoint/2010/main" val="1882633853"/>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itle 1"/>
          <p:cNvSpPr>
            <a:spLocks noGrp="1"/>
          </p:cNvSpPr>
          <p:nvPr>
            <p:ph type="title"/>
          </p:nvPr>
        </p:nvSpPr>
        <p:spPr/>
        <p:txBody>
          <a:bodyPr/>
          <a:lstStyle/>
          <a:p>
            <a:r>
              <a:rPr lang="en-US" altLang="en-US" dirty="0" smtClean="0">
                <a:solidFill>
                  <a:schemeClr val="accent2"/>
                </a:solidFill>
              </a:rPr>
              <a:t>Let’s Practice</a:t>
            </a:r>
          </a:p>
        </p:txBody>
      </p:sp>
      <p:sp>
        <p:nvSpPr>
          <p:cNvPr id="125955"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B56FD50-B731-4AAD-948D-84805F1E0648}" type="slidenum">
              <a:rPr lang="en-US" altLang="en-US"/>
              <a:pPr/>
              <a:t>30</a:t>
            </a:fld>
            <a:endParaRPr lang="en-US" altLang="en-US"/>
          </a:p>
        </p:txBody>
      </p:sp>
      <p:pic>
        <p:nvPicPr>
          <p:cNvPr id="125956"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33600" y="1712914"/>
            <a:ext cx="8231188"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957" name="Rectangle 6"/>
          <p:cNvSpPr>
            <a:spLocks noChangeArrowheads="1"/>
          </p:cNvSpPr>
          <p:nvPr/>
        </p:nvSpPr>
        <p:spPr bwMode="auto">
          <a:xfrm>
            <a:off x="2067338" y="3887789"/>
            <a:ext cx="8115300"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457200" indent="-457200" defTabSz="914400">
              <a:spcBef>
                <a:spcPct val="20000"/>
              </a:spcBef>
              <a:buFontTx/>
              <a:buAutoNum type="alphaLcPeriod" startAt="2"/>
              <a:defRPr/>
            </a:pPr>
            <a:r>
              <a:rPr lang="en-US" altLang="en-US" sz="2300" dirty="0">
                <a:latin typeface="Calibri" panose="020F0502020204030204" pitchFamily="34" charset="0"/>
                <a:ea typeface="Times New Roman" panose="02020603050405020304" pitchFamily="18" charset="0"/>
                <a:cs typeface="Times-Bold"/>
              </a:rPr>
              <a:t>Based on the data, determine </a:t>
            </a:r>
            <a:r>
              <a:rPr lang="en-US" altLang="en-US" sz="2300" b="1" i="1" dirty="0">
                <a:latin typeface="Calibri" panose="020F0502020204030204" pitchFamily="34" charset="0"/>
                <a:ea typeface="Times New Roman" panose="02020603050405020304" pitchFamily="18" charset="0"/>
                <a:cs typeface="Times-Bold"/>
              </a:rPr>
              <a:t>at least one</a:t>
            </a:r>
            <a:r>
              <a:rPr lang="en-US" altLang="en-US" sz="2300" dirty="0">
                <a:latin typeface="Calibri" panose="020F0502020204030204" pitchFamily="34" charset="0"/>
                <a:ea typeface="Times New Roman" panose="02020603050405020304" pitchFamily="18" charset="0"/>
                <a:cs typeface="Times-Bold"/>
              </a:rPr>
              <a:t> targeted area of concern in reading (you may choose up to 2 target areas of concern).</a:t>
            </a:r>
          </a:p>
          <a:p>
            <a:pPr marL="457200" indent="-457200" defTabSz="914400">
              <a:spcBef>
                <a:spcPct val="20000"/>
              </a:spcBef>
              <a:buFontTx/>
              <a:buAutoNum type="alphaLcPeriod" startAt="2"/>
              <a:defRPr/>
            </a:pPr>
            <a:endParaRPr lang="en-US" altLang="en-US" sz="2300" dirty="0">
              <a:latin typeface="Calibri" panose="020F0502020204030204" pitchFamily="34" charset="0"/>
              <a:ea typeface="Times New Roman" panose="02020603050405020304" pitchFamily="18" charset="0"/>
              <a:cs typeface="Times-Bold"/>
            </a:endParaRPr>
          </a:p>
          <a:p>
            <a:pPr defTabSz="914400">
              <a:spcBef>
                <a:spcPct val="20000"/>
              </a:spcBef>
              <a:defRPr/>
            </a:pPr>
            <a:r>
              <a:rPr lang="en-US" altLang="en-US" sz="2300" dirty="0">
                <a:latin typeface="Calibri" panose="020F0502020204030204" pitchFamily="34" charset="0"/>
                <a:ea typeface="Times New Roman" panose="02020603050405020304" pitchFamily="18" charset="0"/>
                <a:cs typeface="Times-Bold"/>
              </a:rPr>
              <a:t>*Refer to the </a:t>
            </a:r>
            <a:r>
              <a:rPr lang="en-US" altLang="en-US" sz="2300" i="1" dirty="0">
                <a:latin typeface="Calibri" panose="020F0502020204030204" pitchFamily="34" charset="0"/>
                <a:ea typeface="Times New Roman" panose="02020603050405020304" pitchFamily="18" charset="0"/>
                <a:cs typeface="Times-Bold"/>
              </a:rPr>
              <a:t>Descriptive Scores Corresponding to Scaled Scores </a:t>
            </a:r>
            <a:r>
              <a:rPr lang="en-US" altLang="en-US" sz="2300" dirty="0">
                <a:latin typeface="Calibri" panose="020F0502020204030204" pitchFamily="34" charset="0"/>
                <a:ea typeface="Times New Roman" panose="02020603050405020304" pitchFamily="18" charset="0"/>
                <a:cs typeface="Times-Bold"/>
              </a:rPr>
              <a:t>on the front cover of the test booklet to determine what each score “means.’</a:t>
            </a:r>
          </a:p>
        </p:txBody>
      </p:sp>
    </p:spTree>
    <p:extLst>
      <p:ext uri="{BB962C8B-B14F-4D97-AF65-F5344CB8AC3E}">
        <p14:creationId xmlns:p14="http://schemas.microsoft.com/office/powerpoint/2010/main" val="403253898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itle 1"/>
          <p:cNvSpPr>
            <a:spLocks noGrp="1"/>
          </p:cNvSpPr>
          <p:nvPr>
            <p:ph type="title"/>
          </p:nvPr>
        </p:nvSpPr>
        <p:spPr/>
        <p:txBody>
          <a:bodyPr/>
          <a:lstStyle/>
          <a:p>
            <a:r>
              <a:rPr lang="en-US" altLang="en-US" dirty="0" smtClean="0">
                <a:solidFill>
                  <a:schemeClr val="accent2"/>
                </a:solidFill>
              </a:rPr>
              <a:t>Let’s Practice</a:t>
            </a:r>
          </a:p>
        </p:txBody>
      </p:sp>
      <p:sp>
        <p:nvSpPr>
          <p:cNvPr id="12800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452D713-57D2-40EB-AE74-777425CDC0B8}" type="slidenum">
              <a:rPr lang="en-US" altLang="en-US"/>
              <a:pPr/>
              <a:t>31</a:t>
            </a:fld>
            <a:endParaRPr lang="en-US" altLang="en-US"/>
          </a:p>
        </p:txBody>
      </p:sp>
      <p:sp>
        <p:nvSpPr>
          <p:cNvPr id="128004" name="Rectangle 6"/>
          <p:cNvSpPr>
            <a:spLocks noChangeArrowheads="1"/>
          </p:cNvSpPr>
          <p:nvPr/>
        </p:nvSpPr>
        <p:spPr bwMode="auto">
          <a:xfrm>
            <a:off x="1981200" y="3897313"/>
            <a:ext cx="8115300" cy="271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marL="457200" indent="-457200" defTabSz="914400">
              <a:spcBef>
                <a:spcPct val="20000"/>
              </a:spcBef>
              <a:buFontTx/>
              <a:buAutoNum type="alphaLcPeriod" startAt="2"/>
              <a:defRPr/>
            </a:pPr>
            <a:r>
              <a:rPr lang="en-US" altLang="en-US" sz="2300" dirty="0">
                <a:latin typeface="Calibri" panose="020F0502020204030204" pitchFamily="34" charset="0"/>
                <a:ea typeface="Times New Roman" panose="02020603050405020304" pitchFamily="18" charset="0"/>
                <a:cs typeface="Times-Bold"/>
              </a:rPr>
              <a:t>Based on the data, determine </a:t>
            </a:r>
            <a:r>
              <a:rPr lang="en-US" altLang="en-US" sz="2300" b="1" i="1" dirty="0">
                <a:latin typeface="Calibri" panose="020F0502020204030204" pitchFamily="34" charset="0"/>
                <a:ea typeface="Times New Roman" panose="02020603050405020304" pitchFamily="18" charset="0"/>
                <a:cs typeface="Times-Bold"/>
              </a:rPr>
              <a:t>at least one</a:t>
            </a:r>
            <a:r>
              <a:rPr lang="en-US" altLang="en-US" sz="2300" dirty="0">
                <a:latin typeface="Calibri" panose="020F0502020204030204" pitchFamily="34" charset="0"/>
                <a:ea typeface="Times New Roman" panose="02020603050405020304" pitchFamily="18" charset="0"/>
                <a:cs typeface="Times-Bold"/>
              </a:rPr>
              <a:t> targeted area of concern in reading (you may choose up to 2 target areas of concern).</a:t>
            </a:r>
          </a:p>
          <a:p>
            <a:pPr marL="457200" indent="-457200" defTabSz="914400">
              <a:spcBef>
                <a:spcPct val="20000"/>
              </a:spcBef>
              <a:buFontTx/>
              <a:buAutoNum type="alphaLcPeriod" startAt="2"/>
              <a:defRPr/>
            </a:pPr>
            <a:endParaRPr lang="en-US" altLang="en-US" sz="2300" dirty="0">
              <a:latin typeface="Calibri" panose="020F0502020204030204" pitchFamily="34" charset="0"/>
              <a:ea typeface="Times New Roman" panose="02020603050405020304" pitchFamily="18" charset="0"/>
              <a:cs typeface="Times-Bold"/>
            </a:endParaRPr>
          </a:p>
          <a:p>
            <a:pPr defTabSz="914400">
              <a:spcBef>
                <a:spcPct val="20000"/>
              </a:spcBef>
              <a:defRPr/>
            </a:pPr>
            <a:r>
              <a:rPr lang="en-US" altLang="en-US" sz="2300" dirty="0">
                <a:latin typeface="Calibri" panose="020F0502020204030204" pitchFamily="34" charset="0"/>
                <a:ea typeface="Times New Roman" panose="02020603050405020304" pitchFamily="18" charset="0"/>
                <a:cs typeface="Times-Bold"/>
              </a:rPr>
              <a:t>*Refer to the </a:t>
            </a:r>
            <a:r>
              <a:rPr lang="en-US" altLang="en-US" sz="2300" i="1" dirty="0">
                <a:latin typeface="Calibri" panose="020F0502020204030204" pitchFamily="34" charset="0"/>
                <a:ea typeface="Times New Roman" panose="02020603050405020304" pitchFamily="18" charset="0"/>
                <a:cs typeface="Times-Bold"/>
              </a:rPr>
              <a:t>Descriptive Scores Corresponding to Scaled Scores </a:t>
            </a:r>
            <a:r>
              <a:rPr lang="en-US" altLang="en-US" sz="2300" dirty="0">
                <a:latin typeface="Calibri" panose="020F0502020204030204" pitchFamily="34" charset="0"/>
                <a:ea typeface="Times New Roman" panose="02020603050405020304" pitchFamily="18" charset="0"/>
                <a:cs typeface="Times-Bold"/>
              </a:rPr>
              <a:t>on the front cover of the test booklet to determine what each score “means.’</a:t>
            </a:r>
          </a:p>
        </p:txBody>
      </p:sp>
      <p:pic>
        <p:nvPicPr>
          <p:cNvPr id="128005" name="Picture 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750" y="1712914"/>
            <a:ext cx="8686800" cy="217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01944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Title 2"/>
          <p:cNvSpPr>
            <a:spLocks noGrp="1"/>
          </p:cNvSpPr>
          <p:nvPr>
            <p:ph type="title"/>
          </p:nvPr>
        </p:nvSpPr>
        <p:spPr/>
        <p:txBody>
          <a:bodyPr/>
          <a:lstStyle/>
          <a:p>
            <a:r>
              <a:rPr lang="en-US" altLang="en-US" dirty="0" smtClean="0">
                <a:solidFill>
                  <a:schemeClr val="accent2"/>
                </a:solidFill>
              </a:rPr>
              <a:t>Intervention Defined</a:t>
            </a:r>
          </a:p>
        </p:txBody>
      </p:sp>
      <p:sp>
        <p:nvSpPr>
          <p:cNvPr id="2" name="Content Placeholder 1"/>
          <p:cNvSpPr>
            <a:spLocks noGrp="1"/>
          </p:cNvSpPr>
          <p:nvPr>
            <p:ph sz="half" idx="1"/>
          </p:nvPr>
        </p:nvSpPr>
        <p:spPr>
          <a:xfrm>
            <a:off x="1143000" y="1822651"/>
            <a:ext cx="4622800" cy="4003675"/>
          </a:xfrm>
        </p:spPr>
        <p:txBody>
          <a:bodyPr>
            <a:normAutofit fontScale="77500" lnSpcReduction="20000"/>
          </a:bodyPr>
          <a:lstStyle/>
          <a:p>
            <a:pPr marL="0" indent="0">
              <a:buNone/>
              <a:defRPr/>
            </a:pPr>
            <a:endParaRPr lang="en-US" sz="2401" b="1" i="1" dirty="0"/>
          </a:p>
          <a:p>
            <a:pPr marL="0" indent="0">
              <a:buNone/>
              <a:defRPr/>
            </a:pPr>
            <a:r>
              <a:rPr lang="en-US" sz="4400" b="1" i="1" dirty="0">
                <a:solidFill>
                  <a:schemeClr val="accent4"/>
                </a:solidFill>
              </a:rPr>
              <a:t>Systematic</a:t>
            </a:r>
            <a:r>
              <a:rPr lang="en-US" sz="4400" i="1" dirty="0">
                <a:solidFill>
                  <a:schemeClr val="accent4"/>
                </a:solidFill>
              </a:rPr>
              <a:t> and </a:t>
            </a:r>
            <a:r>
              <a:rPr lang="en-US" sz="4400" b="1" i="1" dirty="0">
                <a:solidFill>
                  <a:schemeClr val="accent4"/>
                </a:solidFill>
              </a:rPr>
              <a:t>appropriately intensive </a:t>
            </a:r>
            <a:r>
              <a:rPr lang="en-US" sz="4400" i="1" dirty="0">
                <a:solidFill>
                  <a:schemeClr val="accent4"/>
                </a:solidFill>
              </a:rPr>
              <a:t>assistance provided for</a:t>
            </a:r>
            <a:r>
              <a:rPr lang="en-US" sz="4400" b="1" i="1" dirty="0">
                <a:solidFill>
                  <a:schemeClr val="accent4"/>
                </a:solidFill>
              </a:rPr>
              <a:t> a student who is at risk </a:t>
            </a:r>
            <a:r>
              <a:rPr lang="en-US" sz="4400" i="1" dirty="0">
                <a:solidFill>
                  <a:schemeClr val="accent4"/>
                </a:solidFill>
              </a:rPr>
              <a:t>for or is already underperforming</a:t>
            </a:r>
            <a:r>
              <a:rPr lang="en-US" sz="4400" b="1" i="1" dirty="0">
                <a:solidFill>
                  <a:schemeClr val="accent4"/>
                </a:solidFill>
              </a:rPr>
              <a:t> </a:t>
            </a:r>
            <a:r>
              <a:rPr lang="en-US" sz="4400" i="1" dirty="0">
                <a:solidFill>
                  <a:schemeClr val="accent4"/>
                </a:solidFill>
              </a:rPr>
              <a:t>as </a:t>
            </a:r>
            <a:r>
              <a:rPr lang="en-US" sz="4400" b="1" i="1" dirty="0">
                <a:solidFill>
                  <a:schemeClr val="accent4"/>
                </a:solidFill>
              </a:rPr>
              <a:t>compared to appropriate grade- or age-level standards</a:t>
            </a:r>
          </a:p>
        </p:txBody>
      </p:sp>
      <p:sp>
        <p:nvSpPr>
          <p:cNvPr id="4" name="Content Placeholder 3"/>
          <p:cNvSpPr>
            <a:spLocks noGrp="1"/>
          </p:cNvSpPr>
          <p:nvPr>
            <p:ph sz="half" idx="2"/>
          </p:nvPr>
        </p:nvSpPr>
        <p:spPr>
          <a:xfrm>
            <a:off x="6270625" y="1545346"/>
            <a:ext cx="4916170" cy="4130270"/>
          </a:xfrm>
        </p:spPr>
        <p:txBody>
          <a:bodyPr>
            <a:noAutofit/>
          </a:bodyPr>
          <a:lstStyle/>
          <a:p>
            <a:pPr>
              <a:defRPr/>
            </a:pPr>
            <a:r>
              <a:rPr lang="en-US" sz="2000" b="1" dirty="0" smtClean="0">
                <a:solidFill>
                  <a:schemeClr val="tx2"/>
                </a:solidFill>
              </a:rPr>
              <a:t>Systematic</a:t>
            </a:r>
            <a:r>
              <a:rPr lang="en-US" sz="2000" dirty="0" smtClean="0">
                <a:solidFill>
                  <a:schemeClr val="tx2"/>
                </a:solidFill>
              </a:rPr>
              <a:t>—there is a plan (in writing) for delivering instruction and monitoring progress</a:t>
            </a:r>
          </a:p>
          <a:p>
            <a:pPr>
              <a:defRPr/>
            </a:pPr>
            <a:r>
              <a:rPr lang="en-US" sz="2000" b="1" dirty="0" smtClean="0">
                <a:solidFill>
                  <a:schemeClr val="tx2"/>
                </a:solidFill>
              </a:rPr>
              <a:t>Appropriately intensive</a:t>
            </a:r>
            <a:r>
              <a:rPr lang="en-US" sz="2000" dirty="0" smtClean="0">
                <a:solidFill>
                  <a:schemeClr val="tx2"/>
                </a:solidFill>
              </a:rPr>
              <a:t>—frequency and duration of intervention matches student need, as does the intervention itself</a:t>
            </a:r>
          </a:p>
          <a:p>
            <a:pPr>
              <a:defRPr/>
            </a:pPr>
            <a:r>
              <a:rPr lang="en-US" sz="2000" b="1" dirty="0">
                <a:solidFill>
                  <a:schemeClr val="tx2"/>
                </a:solidFill>
              </a:rPr>
              <a:t>A</a:t>
            </a:r>
            <a:r>
              <a:rPr lang="en-US" sz="2000" b="1" dirty="0" smtClean="0">
                <a:solidFill>
                  <a:schemeClr val="tx2"/>
                </a:solidFill>
              </a:rPr>
              <a:t> student who is at risk</a:t>
            </a:r>
            <a:r>
              <a:rPr lang="en-US" sz="2000" dirty="0" smtClean="0">
                <a:solidFill>
                  <a:schemeClr val="tx2"/>
                </a:solidFill>
              </a:rPr>
              <a:t>—any student identified as below grade level by the Universal Screener, as well as students who are at risk for losing interest or motivation due to their accelerated abilities </a:t>
            </a:r>
          </a:p>
          <a:p>
            <a:pPr>
              <a:defRPr/>
            </a:pPr>
            <a:r>
              <a:rPr lang="en-US" sz="2000" b="1" dirty="0" smtClean="0">
                <a:solidFill>
                  <a:schemeClr val="tx2"/>
                </a:solidFill>
              </a:rPr>
              <a:t>Compared to grade-level standards</a:t>
            </a:r>
            <a:r>
              <a:rPr lang="en-US" sz="2000" dirty="0" smtClean="0">
                <a:solidFill>
                  <a:schemeClr val="tx2"/>
                </a:solidFill>
              </a:rPr>
              <a:t>—cannot be proficient with grade level standards because of a foundational skill(s) deficit</a:t>
            </a:r>
            <a:endParaRPr lang="en-US" sz="2000" b="1" dirty="0" smtClean="0">
              <a:solidFill>
                <a:schemeClr val="tx2"/>
              </a:solidFill>
            </a:endParaRPr>
          </a:p>
          <a:p>
            <a:pPr>
              <a:defRPr/>
            </a:pPr>
            <a:endParaRPr lang="en-US" sz="2000" b="1" dirty="0"/>
          </a:p>
        </p:txBody>
      </p:sp>
      <p:sp>
        <p:nvSpPr>
          <p:cNvPr id="3" name="Slide Number Placeholder 2"/>
          <p:cNvSpPr>
            <a:spLocks noGrp="1"/>
          </p:cNvSpPr>
          <p:nvPr>
            <p:ph type="sldNum" sz="quarter" idx="12"/>
          </p:nvPr>
        </p:nvSpPr>
        <p:spPr/>
        <p:txBody>
          <a:bodyPr/>
          <a:lstStyle/>
          <a:p>
            <a:fld id="{4FAB73BC-B049-4115-A692-8D63A059BFB8}" type="slidenum">
              <a:rPr lang="en-US" smtClean="0"/>
              <a:t>32</a:t>
            </a:fld>
            <a:endParaRPr lang="en-US" dirty="0"/>
          </a:p>
        </p:txBody>
      </p:sp>
    </p:spTree>
    <p:extLst>
      <p:ext uri="{BB962C8B-B14F-4D97-AF65-F5344CB8AC3E}">
        <p14:creationId xmlns:p14="http://schemas.microsoft.com/office/powerpoint/2010/main" val="370770955"/>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0" y="531813"/>
            <a:ext cx="6446838" cy="990600"/>
          </a:xfrm>
        </p:spPr>
        <p:txBody>
          <a:bodyPr/>
          <a:lstStyle/>
          <a:p>
            <a:pPr>
              <a:defRPr/>
            </a:pPr>
            <a:r>
              <a:rPr lang="en-US" dirty="0" smtClean="0">
                <a:solidFill>
                  <a:schemeClr val="accent2"/>
                </a:solidFill>
                <a:latin typeface="+mn-lt"/>
              </a:rPr>
              <a:t>Interventions Can Be…</a:t>
            </a:r>
            <a:endParaRPr lang="en-US" dirty="0">
              <a:solidFill>
                <a:schemeClr val="accent2"/>
              </a:solidFill>
              <a:latin typeface="+mn-lt"/>
            </a:endParaRPr>
          </a:p>
        </p:txBody>
      </p:sp>
      <p:sp>
        <p:nvSpPr>
          <p:cNvPr id="3" name="Text Placeholder 2"/>
          <p:cNvSpPr>
            <a:spLocks noGrp="1"/>
          </p:cNvSpPr>
          <p:nvPr>
            <p:ph type="body" idx="1"/>
          </p:nvPr>
        </p:nvSpPr>
        <p:spPr>
          <a:xfrm>
            <a:off x="2060575" y="1843088"/>
            <a:ext cx="3138488" cy="431800"/>
          </a:xfrm>
        </p:spPr>
        <p:txBody>
          <a:bodyPr>
            <a:normAutofit/>
          </a:bodyPr>
          <a:lstStyle/>
          <a:p>
            <a:pPr>
              <a:defRPr/>
            </a:pPr>
            <a:r>
              <a:rPr lang="en-US" sz="1725" u="sng" dirty="0">
                <a:solidFill>
                  <a:schemeClr val="tx2"/>
                </a:solidFill>
              </a:rPr>
              <a:t>PROGRAMS</a:t>
            </a:r>
          </a:p>
        </p:txBody>
      </p:sp>
      <p:sp>
        <p:nvSpPr>
          <p:cNvPr id="4" name="Content Placeholder 3"/>
          <p:cNvSpPr>
            <a:spLocks noGrp="1"/>
          </p:cNvSpPr>
          <p:nvPr>
            <p:ph sz="half" idx="2"/>
          </p:nvPr>
        </p:nvSpPr>
        <p:spPr>
          <a:xfrm>
            <a:off x="2060575" y="2662238"/>
            <a:ext cx="3703638" cy="2806700"/>
          </a:xfrm>
        </p:spPr>
        <p:txBody>
          <a:bodyPr>
            <a:normAutofit lnSpcReduction="10000"/>
          </a:bodyPr>
          <a:lstStyle/>
          <a:p>
            <a:pPr marL="169114" indent="-169114">
              <a:buFont typeface="Wingdings" panose="05000000000000000000" pitchFamily="2" charset="2"/>
              <a:buChar char="§"/>
              <a:defRPr/>
            </a:pPr>
            <a:r>
              <a:rPr lang="en-US" sz="2401" dirty="0">
                <a:solidFill>
                  <a:schemeClr val="accent4"/>
                </a:solidFill>
                <a:latin typeface="+mj-lt"/>
              </a:rPr>
              <a:t>Focused on a specific skill deficit determined by a diagnostic assessment</a:t>
            </a:r>
          </a:p>
          <a:p>
            <a:pPr marL="169114" indent="-169114">
              <a:buFont typeface="Wingdings" panose="05000000000000000000" pitchFamily="2" charset="2"/>
              <a:buChar char="§"/>
              <a:defRPr/>
            </a:pPr>
            <a:r>
              <a:rPr lang="en-US" sz="2401" dirty="0">
                <a:solidFill>
                  <a:schemeClr val="accent4"/>
                </a:solidFill>
                <a:latin typeface="+mj-lt"/>
              </a:rPr>
              <a:t>Evidenced-based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Provided by qualified person</a:t>
            </a:r>
          </a:p>
          <a:p>
            <a:pPr marL="342991" indent="-342991">
              <a:buFont typeface="Wingdings" panose="05000000000000000000" pitchFamily="2" charset="2"/>
              <a:buChar char="q"/>
              <a:defRPr/>
            </a:pPr>
            <a:endParaRPr lang="en-US" sz="2101" dirty="0"/>
          </a:p>
        </p:txBody>
      </p:sp>
      <p:sp>
        <p:nvSpPr>
          <p:cNvPr id="5" name="Text Placeholder 4"/>
          <p:cNvSpPr>
            <a:spLocks noGrp="1"/>
          </p:cNvSpPr>
          <p:nvPr>
            <p:ph type="body" sz="quarter" idx="3"/>
          </p:nvPr>
        </p:nvSpPr>
        <p:spPr>
          <a:xfrm>
            <a:off x="6188075" y="1843088"/>
            <a:ext cx="3140075" cy="533400"/>
          </a:xfrm>
        </p:spPr>
        <p:txBody>
          <a:bodyPr>
            <a:normAutofit fontScale="62500" lnSpcReduction="20000"/>
          </a:bodyPr>
          <a:lstStyle/>
          <a:p>
            <a:pPr>
              <a:defRPr/>
            </a:pPr>
            <a:endParaRPr lang="en-US" dirty="0" smtClean="0">
              <a:solidFill>
                <a:schemeClr val="tx2"/>
              </a:solidFill>
            </a:endParaRPr>
          </a:p>
          <a:p>
            <a:pPr>
              <a:defRPr/>
            </a:pPr>
            <a:r>
              <a:rPr lang="en-US" sz="3151" u="sng" dirty="0">
                <a:solidFill>
                  <a:schemeClr val="tx2"/>
                </a:solidFill>
              </a:rPr>
              <a:t>LEARNING STRATEGIES</a:t>
            </a:r>
          </a:p>
          <a:p>
            <a:pPr>
              <a:defRPr/>
            </a:pPr>
            <a:endParaRPr lang="en-US" dirty="0"/>
          </a:p>
        </p:txBody>
      </p:sp>
      <p:sp>
        <p:nvSpPr>
          <p:cNvPr id="6" name="Content Placeholder 5"/>
          <p:cNvSpPr>
            <a:spLocks noGrp="1"/>
          </p:cNvSpPr>
          <p:nvPr>
            <p:ph sz="quarter" idx="4"/>
          </p:nvPr>
        </p:nvSpPr>
        <p:spPr>
          <a:xfrm>
            <a:off x="6188075" y="2697163"/>
            <a:ext cx="3702050" cy="2806700"/>
          </a:xfrm>
        </p:spPr>
        <p:txBody>
          <a:bodyPr>
            <a:normAutofit fontScale="92500"/>
          </a:bodyPr>
          <a:lstStyle/>
          <a:p>
            <a:pPr marL="169114" indent="-169114">
              <a:buFont typeface="Wingdings" panose="05000000000000000000" pitchFamily="2" charset="2"/>
              <a:buChar char="§"/>
              <a:defRPr/>
            </a:pPr>
            <a:r>
              <a:rPr lang="en-US" sz="2401" dirty="0">
                <a:solidFill>
                  <a:schemeClr val="accent4"/>
                </a:solidFill>
                <a:latin typeface="+mj-lt"/>
              </a:rPr>
              <a:t>Evidence-based and proven to work when implemented with fidelity</a:t>
            </a:r>
          </a:p>
          <a:p>
            <a:pPr marL="169114" indent="-169114">
              <a:buFont typeface="Wingdings" panose="05000000000000000000" pitchFamily="2" charset="2"/>
              <a:buChar char="§"/>
              <a:defRPr/>
            </a:pPr>
            <a:r>
              <a:rPr lang="en-US" sz="2401" dirty="0">
                <a:solidFill>
                  <a:schemeClr val="accent4"/>
                </a:solidFill>
                <a:latin typeface="+mj-lt"/>
              </a:rPr>
              <a:t>Must be implemented with fidelity specific to the strategy being used (not all strategies require the same intensity and/or duration)</a:t>
            </a:r>
          </a:p>
          <a:p>
            <a:pPr marL="342991" indent="-342991">
              <a:buFont typeface="Wingdings" panose="05000000000000000000" pitchFamily="2" charset="2"/>
              <a:buChar char="q"/>
              <a:defRPr/>
            </a:pPr>
            <a:endParaRPr lang="en-US" sz="2101" dirty="0">
              <a:solidFill>
                <a:schemeClr val="accent4"/>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t>33</a:t>
            </a:fld>
            <a:endParaRPr lang="en-US" dirty="0"/>
          </a:p>
        </p:txBody>
      </p:sp>
    </p:spTree>
    <p:extLst>
      <p:ext uri="{BB962C8B-B14F-4D97-AF65-F5344CB8AC3E}">
        <p14:creationId xmlns:p14="http://schemas.microsoft.com/office/powerpoint/2010/main" val="3872104825"/>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6325" y="796924"/>
            <a:ext cx="7980363" cy="1089025"/>
          </a:xfrm>
        </p:spPr>
        <p:txBody>
          <a:bodyPr>
            <a:normAutofit fontScale="90000"/>
          </a:bodyPr>
          <a:lstStyle/>
          <a:p>
            <a:pPr>
              <a:defRPr/>
            </a:pPr>
            <a:r>
              <a:rPr lang="en-US" dirty="0" smtClean="0">
                <a:solidFill>
                  <a:schemeClr val="accent2"/>
                </a:solidFill>
                <a:latin typeface="+mn-lt"/>
              </a:rPr>
              <a:t>Effective Interventions are </a:t>
            </a:r>
            <a:r>
              <a:rPr lang="en-US" i="1" dirty="0" smtClean="0">
                <a:solidFill>
                  <a:schemeClr val="accent2"/>
                </a:solidFill>
                <a:latin typeface="+mn-lt"/>
              </a:rPr>
              <a:t>always</a:t>
            </a:r>
            <a:r>
              <a:rPr lang="en-US" dirty="0" smtClean="0">
                <a:solidFill>
                  <a:schemeClr val="accent2"/>
                </a:solidFill>
                <a:latin typeface="+mn-lt"/>
              </a:rPr>
              <a:t>…</a:t>
            </a:r>
            <a:endParaRPr lang="en-US" dirty="0">
              <a:solidFill>
                <a:schemeClr val="accent2"/>
              </a:solidFill>
              <a:latin typeface="+mn-lt"/>
            </a:endParaRPr>
          </a:p>
        </p:txBody>
      </p:sp>
      <p:sp>
        <p:nvSpPr>
          <p:cNvPr id="3" name="Content Placeholder 2"/>
          <p:cNvSpPr>
            <a:spLocks noGrp="1"/>
          </p:cNvSpPr>
          <p:nvPr>
            <p:ph idx="1"/>
          </p:nvPr>
        </p:nvSpPr>
        <p:spPr>
          <a:xfrm>
            <a:off x="2346325" y="1885949"/>
            <a:ext cx="7980364" cy="4320297"/>
          </a:xfrm>
        </p:spPr>
        <p:txBody>
          <a:bodyPr>
            <a:normAutofit/>
          </a:bodyPr>
          <a:lstStyle/>
          <a:p>
            <a:pPr marL="67884" indent="-67884">
              <a:buFont typeface="Wingdings" panose="05000000000000000000" pitchFamily="2" charset="2"/>
              <a:buChar char="§"/>
              <a:defRPr/>
            </a:pPr>
            <a:r>
              <a:rPr lang="en-US" sz="2701" dirty="0">
                <a:solidFill>
                  <a:schemeClr val="accent4"/>
                </a:solidFill>
              </a:rPr>
              <a:t>   </a:t>
            </a:r>
            <a:r>
              <a:rPr lang="en-US" sz="3600" dirty="0">
                <a:solidFill>
                  <a:schemeClr val="accent4"/>
                </a:solidFill>
                <a:latin typeface="+mj-lt"/>
              </a:rPr>
              <a:t>Research Based</a:t>
            </a:r>
          </a:p>
          <a:p>
            <a:pPr>
              <a:buFont typeface="Wingdings" panose="05000000000000000000" pitchFamily="2" charset="2"/>
              <a:buChar char="§"/>
              <a:defRPr/>
            </a:pPr>
            <a:r>
              <a:rPr lang="en-US" sz="3600" dirty="0">
                <a:solidFill>
                  <a:schemeClr val="accent4"/>
                </a:solidFill>
                <a:latin typeface="+mj-lt"/>
              </a:rPr>
              <a:t>  Systematic</a:t>
            </a:r>
          </a:p>
          <a:p>
            <a:pPr>
              <a:buFont typeface="Wingdings" panose="05000000000000000000" pitchFamily="2" charset="2"/>
              <a:buChar char="§"/>
              <a:defRPr/>
            </a:pPr>
            <a:r>
              <a:rPr lang="en-US" sz="3600" dirty="0">
                <a:solidFill>
                  <a:schemeClr val="accent4"/>
                </a:solidFill>
                <a:latin typeface="+mj-lt"/>
              </a:rPr>
              <a:t>  Directive</a:t>
            </a:r>
          </a:p>
          <a:p>
            <a:pPr>
              <a:buFont typeface="Wingdings" panose="05000000000000000000" pitchFamily="2" charset="2"/>
              <a:buChar char="§"/>
              <a:defRPr/>
            </a:pPr>
            <a:r>
              <a:rPr lang="en-US" sz="3600" dirty="0">
                <a:solidFill>
                  <a:schemeClr val="accent4"/>
                </a:solidFill>
                <a:latin typeface="+mj-lt"/>
              </a:rPr>
              <a:t>  Timely</a:t>
            </a:r>
          </a:p>
          <a:p>
            <a:pPr>
              <a:buFont typeface="Wingdings" panose="05000000000000000000" pitchFamily="2" charset="2"/>
              <a:buChar char="§"/>
              <a:defRPr/>
            </a:pPr>
            <a:r>
              <a:rPr lang="en-US" sz="3600" dirty="0">
                <a:solidFill>
                  <a:schemeClr val="accent4"/>
                </a:solidFill>
                <a:latin typeface="+mj-lt"/>
              </a:rPr>
              <a:t>  Administered by trained professionals</a:t>
            </a:r>
          </a:p>
          <a:p>
            <a:pPr>
              <a:buFont typeface="Wingdings" panose="05000000000000000000" pitchFamily="2" charset="2"/>
              <a:buChar char="§"/>
              <a:defRPr/>
            </a:pPr>
            <a:r>
              <a:rPr lang="en-US" sz="3600" dirty="0">
                <a:solidFill>
                  <a:schemeClr val="accent4"/>
                </a:solidFill>
                <a:latin typeface="+mj-lt"/>
              </a:rPr>
              <a:t>  Targeted</a:t>
            </a:r>
          </a:p>
        </p:txBody>
      </p:sp>
      <p:sp>
        <p:nvSpPr>
          <p:cNvPr id="4" name="Slide Number Placeholder 3"/>
          <p:cNvSpPr>
            <a:spLocks noGrp="1"/>
          </p:cNvSpPr>
          <p:nvPr>
            <p:ph type="sldNum" sz="quarter" idx="12"/>
          </p:nvPr>
        </p:nvSpPr>
        <p:spPr/>
        <p:txBody>
          <a:bodyPr/>
          <a:lstStyle/>
          <a:p>
            <a:fld id="{4FAB73BC-B049-4115-A692-8D63A059BFB8}" type="slidenum">
              <a:rPr lang="en-US" smtClean="0"/>
              <a:t>34</a:t>
            </a:fld>
            <a:endParaRPr lang="en-US" dirty="0"/>
          </a:p>
        </p:txBody>
      </p:sp>
    </p:spTree>
    <p:extLst>
      <p:ext uri="{BB962C8B-B14F-4D97-AF65-F5344CB8AC3E}">
        <p14:creationId xmlns:p14="http://schemas.microsoft.com/office/powerpoint/2010/main" val="3810478354"/>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Title 1"/>
          <p:cNvSpPr>
            <a:spLocks noGrp="1"/>
          </p:cNvSpPr>
          <p:nvPr>
            <p:ph type="title"/>
          </p:nvPr>
        </p:nvSpPr>
        <p:spPr>
          <a:xfrm>
            <a:off x="1181911" y="401002"/>
            <a:ext cx="9875520" cy="1356360"/>
          </a:xfrm>
        </p:spPr>
        <p:txBody>
          <a:bodyPr/>
          <a:lstStyle/>
          <a:p>
            <a:pPr algn="ctr"/>
            <a:r>
              <a:rPr lang="en-US" altLang="en-US" sz="4000" dirty="0">
                <a:solidFill>
                  <a:schemeClr val="accent2"/>
                </a:solidFill>
              </a:rPr>
              <a:t>What Intervention Is And What It Isn’t</a:t>
            </a:r>
          </a:p>
        </p:txBody>
      </p:sp>
      <p:sp>
        <p:nvSpPr>
          <p:cNvPr id="136195" name="Text Placeholder 2"/>
          <p:cNvSpPr>
            <a:spLocks noGrp="1"/>
          </p:cNvSpPr>
          <p:nvPr>
            <p:ph type="body" idx="1"/>
          </p:nvPr>
        </p:nvSpPr>
        <p:spPr>
          <a:xfrm>
            <a:off x="2362200" y="1384300"/>
            <a:ext cx="3138488" cy="431800"/>
          </a:xfrm>
        </p:spPr>
        <p:txBody>
          <a:bodyPr/>
          <a:lstStyle/>
          <a:p>
            <a:r>
              <a:rPr lang="en-US" altLang="en-US" dirty="0" smtClean="0">
                <a:solidFill>
                  <a:schemeClr val="tx2"/>
                </a:solidFill>
              </a:rPr>
              <a:t>Is</a:t>
            </a:r>
          </a:p>
        </p:txBody>
      </p:sp>
      <p:sp>
        <p:nvSpPr>
          <p:cNvPr id="136196" name="Content Placeholder 3"/>
          <p:cNvSpPr>
            <a:spLocks noGrp="1"/>
          </p:cNvSpPr>
          <p:nvPr>
            <p:ph sz="half" idx="2"/>
          </p:nvPr>
        </p:nvSpPr>
        <p:spPr>
          <a:xfrm>
            <a:off x="2171700" y="1816100"/>
            <a:ext cx="3138488" cy="4127500"/>
          </a:xfrm>
        </p:spPr>
        <p:txBody>
          <a:bodyPr/>
          <a:lstStyle/>
          <a:p>
            <a:r>
              <a:rPr lang="en-US" altLang="en-US" sz="2000" dirty="0">
                <a:solidFill>
                  <a:schemeClr val="accent4"/>
                </a:solidFill>
              </a:rPr>
              <a:t>instruction outside of and in addition to core instruction</a:t>
            </a:r>
          </a:p>
          <a:p>
            <a:r>
              <a:rPr lang="en-US" altLang="en-US" sz="2000" dirty="0">
                <a:solidFill>
                  <a:schemeClr val="accent4"/>
                </a:solidFill>
              </a:rPr>
              <a:t>focused specifically on a student’s need</a:t>
            </a:r>
          </a:p>
          <a:p>
            <a:r>
              <a:rPr lang="en-US" altLang="en-US" sz="2000" dirty="0">
                <a:solidFill>
                  <a:schemeClr val="accent4"/>
                </a:solidFill>
              </a:rPr>
              <a:t>provided by a qualified and effective teacher</a:t>
            </a:r>
          </a:p>
          <a:p>
            <a:r>
              <a:rPr lang="en-US" altLang="en-US" sz="2000" dirty="0">
                <a:solidFill>
                  <a:schemeClr val="accent4"/>
                </a:solidFill>
              </a:rPr>
              <a:t>evidence-based and provided with fidelity to program, delivery model and/or Student Intervention Plan</a:t>
            </a:r>
          </a:p>
          <a:p>
            <a:endParaRPr lang="en-US" altLang="en-US" dirty="0" smtClean="0"/>
          </a:p>
          <a:p>
            <a:endParaRPr lang="en-US" altLang="en-US" dirty="0" smtClean="0"/>
          </a:p>
          <a:p>
            <a:endParaRPr lang="en-US" altLang="en-US" dirty="0" smtClean="0"/>
          </a:p>
        </p:txBody>
      </p:sp>
      <p:sp>
        <p:nvSpPr>
          <p:cNvPr id="136197" name="Text Placeholder 4"/>
          <p:cNvSpPr>
            <a:spLocks noGrp="1"/>
          </p:cNvSpPr>
          <p:nvPr>
            <p:ph type="body" sz="quarter" idx="3"/>
          </p:nvPr>
        </p:nvSpPr>
        <p:spPr>
          <a:xfrm>
            <a:off x="7072314" y="1384300"/>
            <a:ext cx="3138487" cy="431800"/>
          </a:xfrm>
        </p:spPr>
        <p:txBody>
          <a:bodyPr/>
          <a:lstStyle/>
          <a:p>
            <a:r>
              <a:rPr lang="en-US" altLang="en-US" dirty="0" smtClean="0">
                <a:solidFill>
                  <a:schemeClr val="tx2"/>
                </a:solidFill>
              </a:rPr>
              <a:t>Is Not</a:t>
            </a:r>
          </a:p>
        </p:txBody>
      </p:sp>
      <p:sp>
        <p:nvSpPr>
          <p:cNvPr id="6" name="Content Placeholder 5"/>
          <p:cNvSpPr>
            <a:spLocks noGrp="1"/>
          </p:cNvSpPr>
          <p:nvPr>
            <p:ph sz="quarter" idx="4"/>
          </p:nvPr>
        </p:nvSpPr>
        <p:spPr>
          <a:xfrm>
            <a:off x="6781800" y="1874838"/>
            <a:ext cx="3429000" cy="3840162"/>
          </a:xfrm>
        </p:spPr>
        <p:txBody>
          <a:bodyPr>
            <a:normAutofit/>
          </a:bodyPr>
          <a:lstStyle/>
          <a:p>
            <a:pPr>
              <a:defRPr/>
            </a:pPr>
            <a:r>
              <a:rPr lang="en-US" dirty="0">
                <a:solidFill>
                  <a:schemeClr val="accent4"/>
                </a:solidFill>
              </a:rPr>
              <a:t>d</a:t>
            </a:r>
            <a:r>
              <a:rPr lang="en-US" dirty="0" smtClean="0">
                <a:solidFill>
                  <a:schemeClr val="accent4"/>
                </a:solidFill>
              </a:rPr>
              <a:t>ifferentiation during core instruction</a:t>
            </a:r>
          </a:p>
          <a:p>
            <a:pPr>
              <a:defRPr/>
            </a:pPr>
            <a:r>
              <a:rPr lang="en-US" dirty="0">
                <a:solidFill>
                  <a:schemeClr val="accent4"/>
                </a:solidFill>
              </a:rPr>
              <a:t>a</a:t>
            </a:r>
            <a:r>
              <a:rPr lang="en-US" dirty="0" smtClean="0">
                <a:solidFill>
                  <a:schemeClr val="accent4"/>
                </a:solidFill>
              </a:rPr>
              <a:t> blanket program given to all students identified as Tier II or Tier III in an area (academic or behavioral)</a:t>
            </a:r>
          </a:p>
          <a:p>
            <a:pPr>
              <a:defRPr/>
            </a:pPr>
            <a:r>
              <a:rPr lang="en-US" dirty="0">
                <a:solidFill>
                  <a:schemeClr val="accent4"/>
                </a:solidFill>
              </a:rPr>
              <a:t>t</a:t>
            </a:r>
            <a:r>
              <a:rPr lang="en-US" dirty="0" smtClean="0">
                <a:solidFill>
                  <a:schemeClr val="accent4"/>
                </a:solidFill>
              </a:rPr>
              <a:t>hrown together or last minute</a:t>
            </a:r>
          </a:p>
          <a:p>
            <a:pPr>
              <a:defRPr/>
            </a:pPr>
            <a:r>
              <a:rPr lang="en-US" dirty="0">
                <a:solidFill>
                  <a:schemeClr val="accent4"/>
                </a:solidFill>
              </a:rPr>
              <a:t>a</a:t>
            </a:r>
            <a:r>
              <a:rPr lang="en-US" dirty="0" smtClean="0">
                <a:solidFill>
                  <a:schemeClr val="accent4"/>
                </a:solidFill>
              </a:rPr>
              <a:t> computer program.</a:t>
            </a:r>
          </a:p>
        </p:txBody>
      </p:sp>
      <p:sp>
        <p:nvSpPr>
          <p:cNvPr id="2" name="Slide Number Placeholder 1"/>
          <p:cNvSpPr>
            <a:spLocks noGrp="1"/>
          </p:cNvSpPr>
          <p:nvPr>
            <p:ph type="sldNum" sz="quarter" idx="12"/>
          </p:nvPr>
        </p:nvSpPr>
        <p:spPr/>
        <p:txBody>
          <a:bodyPr/>
          <a:lstStyle/>
          <a:p>
            <a:fld id="{4FAB73BC-B049-4115-A692-8D63A059BFB8}" type="slidenum">
              <a:rPr lang="en-US" smtClean="0"/>
              <a:t>35</a:t>
            </a:fld>
            <a:endParaRPr lang="en-US" dirty="0"/>
          </a:p>
        </p:txBody>
      </p:sp>
    </p:spTree>
    <p:extLst>
      <p:ext uri="{BB962C8B-B14F-4D97-AF65-F5344CB8AC3E}">
        <p14:creationId xmlns:p14="http://schemas.microsoft.com/office/powerpoint/2010/main" val="3737857812"/>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Title 3"/>
          <p:cNvSpPr>
            <a:spLocks noGrp="1"/>
          </p:cNvSpPr>
          <p:nvPr>
            <p:ph type="title"/>
          </p:nvPr>
        </p:nvSpPr>
        <p:spPr/>
        <p:txBody>
          <a:bodyPr/>
          <a:lstStyle/>
          <a:p>
            <a:pPr algn="ctr"/>
            <a:r>
              <a:rPr lang="en-US" altLang="en-US" dirty="0" smtClean="0">
                <a:solidFill>
                  <a:schemeClr val="accent2"/>
                </a:solidFill>
              </a:rPr>
              <a:t>Purpose of Progress Monitoring</a:t>
            </a:r>
          </a:p>
        </p:txBody>
      </p:sp>
      <p:sp>
        <p:nvSpPr>
          <p:cNvPr id="138243" name="Content Placeholder 4"/>
          <p:cNvSpPr>
            <a:spLocks noGrp="1"/>
          </p:cNvSpPr>
          <p:nvPr>
            <p:ph idx="1"/>
          </p:nvPr>
        </p:nvSpPr>
        <p:spPr>
          <a:xfrm>
            <a:off x="2526365" y="1965960"/>
            <a:ext cx="7108790" cy="4343399"/>
          </a:xfrm>
        </p:spPr>
        <p:txBody>
          <a:bodyPr/>
          <a:lstStyle/>
          <a:p>
            <a:pPr marL="0" indent="0" algn="ctr">
              <a:buNone/>
            </a:pPr>
            <a:r>
              <a:rPr lang="en-US" altLang="en-US" sz="4000" dirty="0">
                <a:solidFill>
                  <a:schemeClr val="accent4"/>
                </a:solidFill>
              </a:rPr>
              <a:t>We progress monitor so that we may know if a student is making progress toward an academic or behavioral goal</a:t>
            </a:r>
            <a:r>
              <a:rPr lang="en-US" altLang="en-US" sz="3300" dirty="0">
                <a:solidFill>
                  <a:schemeClr val="accent4"/>
                </a:solidFill>
              </a:rPr>
              <a:t>.</a:t>
            </a:r>
          </a:p>
        </p:txBody>
      </p:sp>
      <p:sp>
        <p:nvSpPr>
          <p:cNvPr id="2" name="Slide Number Placeholder 1"/>
          <p:cNvSpPr>
            <a:spLocks noGrp="1"/>
          </p:cNvSpPr>
          <p:nvPr>
            <p:ph type="sldNum" sz="quarter" idx="12"/>
          </p:nvPr>
        </p:nvSpPr>
        <p:spPr/>
        <p:txBody>
          <a:bodyPr/>
          <a:lstStyle/>
          <a:p>
            <a:fld id="{4FAB73BC-B049-4115-A692-8D63A059BFB8}" type="slidenum">
              <a:rPr lang="en-US" smtClean="0"/>
              <a:t>36</a:t>
            </a:fld>
            <a:endParaRPr lang="en-US" dirty="0"/>
          </a:p>
        </p:txBody>
      </p:sp>
    </p:spTree>
    <p:extLst>
      <p:ext uri="{BB962C8B-B14F-4D97-AF65-F5344CB8AC3E}">
        <p14:creationId xmlns:p14="http://schemas.microsoft.com/office/powerpoint/2010/main" val="3368977042"/>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Title 3"/>
          <p:cNvSpPr>
            <a:spLocks noGrp="1"/>
          </p:cNvSpPr>
          <p:nvPr>
            <p:ph type="title"/>
          </p:nvPr>
        </p:nvSpPr>
        <p:spPr/>
        <p:txBody>
          <a:bodyPr/>
          <a:lstStyle/>
          <a:p>
            <a:pPr algn="ctr"/>
            <a:r>
              <a:rPr lang="en-US" altLang="en-US" sz="4000" dirty="0">
                <a:solidFill>
                  <a:schemeClr val="accent2"/>
                </a:solidFill>
              </a:rPr>
              <a:t>Progress Monitoring: Do’s and Don’ts</a:t>
            </a:r>
          </a:p>
        </p:txBody>
      </p:sp>
      <p:sp>
        <p:nvSpPr>
          <p:cNvPr id="140291" name="Text Placeholder 4"/>
          <p:cNvSpPr>
            <a:spLocks noGrp="1"/>
          </p:cNvSpPr>
          <p:nvPr>
            <p:ph type="body" idx="1"/>
          </p:nvPr>
        </p:nvSpPr>
        <p:spPr>
          <a:xfrm>
            <a:off x="2030414" y="2089150"/>
            <a:ext cx="3140075" cy="431800"/>
          </a:xfrm>
        </p:spPr>
        <p:txBody>
          <a:bodyPr/>
          <a:lstStyle/>
          <a:p>
            <a:r>
              <a:rPr lang="en-US" altLang="en-US" dirty="0" smtClean="0">
                <a:solidFill>
                  <a:schemeClr val="tx2"/>
                </a:solidFill>
              </a:rPr>
              <a:t>DO’S</a:t>
            </a:r>
          </a:p>
        </p:txBody>
      </p:sp>
      <p:sp>
        <p:nvSpPr>
          <p:cNvPr id="6" name="Content Placeholder 5"/>
          <p:cNvSpPr>
            <a:spLocks noGrp="1"/>
          </p:cNvSpPr>
          <p:nvPr>
            <p:ph sz="half" idx="2"/>
          </p:nvPr>
        </p:nvSpPr>
        <p:spPr>
          <a:xfrm>
            <a:off x="2030414" y="2520949"/>
            <a:ext cx="3806182" cy="4074403"/>
          </a:xfrm>
        </p:spPr>
        <p:txBody>
          <a:bodyPr>
            <a:normAutofit fontScale="77500" lnSpcReduction="20000"/>
          </a:bodyPr>
          <a:lstStyle/>
          <a:p>
            <a:pPr>
              <a:defRPr/>
            </a:pPr>
            <a:r>
              <a:rPr lang="en-US" sz="2600" dirty="0" smtClean="0">
                <a:solidFill>
                  <a:schemeClr val="accent4"/>
                </a:solidFill>
              </a:rPr>
              <a:t>Make sure that your method of measurement matches the skill you are targeting in the intervention.</a:t>
            </a:r>
          </a:p>
          <a:p>
            <a:pPr>
              <a:defRPr/>
            </a:pPr>
            <a:r>
              <a:rPr lang="en-US" sz="2600" dirty="0" smtClean="0">
                <a:solidFill>
                  <a:schemeClr val="accent4"/>
                </a:solidFill>
              </a:rPr>
              <a:t>Make sure you are prepared with probes to monitor student progress on grade level and at the instructional level.</a:t>
            </a:r>
          </a:p>
          <a:p>
            <a:pPr>
              <a:defRPr/>
            </a:pPr>
            <a:r>
              <a:rPr lang="en-US" sz="2600" dirty="0" smtClean="0">
                <a:solidFill>
                  <a:schemeClr val="accent4"/>
                </a:solidFill>
              </a:rPr>
              <a:t>Make sure you monitor frequently enough be able to make adjustments to instruction.</a:t>
            </a:r>
          </a:p>
          <a:p>
            <a:pPr>
              <a:defRPr/>
            </a:pPr>
            <a:r>
              <a:rPr lang="en-US" sz="2600" dirty="0" smtClean="0">
                <a:solidFill>
                  <a:schemeClr val="accent4"/>
                </a:solidFill>
              </a:rPr>
              <a:t>Make sure the tool you use to record progress is easy to understand.</a:t>
            </a:r>
          </a:p>
          <a:p>
            <a:pPr>
              <a:defRPr/>
            </a:pPr>
            <a:endParaRPr lang="en-US" dirty="0"/>
          </a:p>
        </p:txBody>
      </p:sp>
      <p:sp>
        <p:nvSpPr>
          <p:cNvPr id="140293" name="Text Placeholder 6"/>
          <p:cNvSpPr>
            <a:spLocks noGrp="1"/>
          </p:cNvSpPr>
          <p:nvPr>
            <p:ph type="body" sz="quarter" idx="3"/>
          </p:nvPr>
        </p:nvSpPr>
        <p:spPr>
          <a:xfrm>
            <a:off x="7010400" y="2006600"/>
            <a:ext cx="3138488" cy="431800"/>
          </a:xfrm>
        </p:spPr>
        <p:txBody>
          <a:bodyPr/>
          <a:lstStyle/>
          <a:p>
            <a:r>
              <a:rPr lang="en-US" altLang="en-US" dirty="0" smtClean="0">
                <a:solidFill>
                  <a:schemeClr val="tx2"/>
                </a:solidFill>
              </a:rPr>
              <a:t>DON’TS</a:t>
            </a:r>
          </a:p>
        </p:txBody>
      </p:sp>
      <p:sp>
        <p:nvSpPr>
          <p:cNvPr id="8" name="Content Placeholder 7"/>
          <p:cNvSpPr>
            <a:spLocks noGrp="1"/>
          </p:cNvSpPr>
          <p:nvPr>
            <p:ph sz="quarter" idx="4"/>
          </p:nvPr>
        </p:nvSpPr>
        <p:spPr>
          <a:xfrm>
            <a:off x="6785042" y="2520949"/>
            <a:ext cx="3779195" cy="3918761"/>
          </a:xfrm>
        </p:spPr>
        <p:txBody>
          <a:bodyPr>
            <a:normAutofit fontScale="92500"/>
          </a:bodyPr>
          <a:lstStyle/>
          <a:p>
            <a:pPr>
              <a:defRPr/>
            </a:pPr>
            <a:r>
              <a:rPr lang="en-US" dirty="0" smtClean="0">
                <a:solidFill>
                  <a:schemeClr val="accent4"/>
                </a:solidFill>
              </a:rPr>
              <a:t>Don’t use a method of measurement that doesn’t match the targeted intervention skill.</a:t>
            </a:r>
          </a:p>
          <a:p>
            <a:pPr>
              <a:defRPr/>
            </a:pPr>
            <a:r>
              <a:rPr lang="en-US" dirty="0" smtClean="0">
                <a:solidFill>
                  <a:schemeClr val="accent4"/>
                </a:solidFill>
              </a:rPr>
              <a:t>Don’t monitor too infrequently to know if the intervention is effective for the student.</a:t>
            </a:r>
          </a:p>
          <a:p>
            <a:pPr>
              <a:defRPr/>
            </a:pPr>
            <a:r>
              <a:rPr lang="en-US" dirty="0" smtClean="0">
                <a:solidFill>
                  <a:schemeClr val="accent4"/>
                </a:solidFill>
              </a:rPr>
              <a:t>Don’t vary the level of the probe each time it is given—stick with the same grade or instructional level throughout intervention.</a:t>
            </a:r>
          </a:p>
          <a:p>
            <a:pPr>
              <a:defRPr/>
            </a:pPr>
            <a:endParaRPr lang="en-US" dirty="0"/>
          </a:p>
        </p:txBody>
      </p:sp>
      <p:sp>
        <p:nvSpPr>
          <p:cNvPr id="2" name="Slide Number Placeholder 1"/>
          <p:cNvSpPr>
            <a:spLocks noGrp="1"/>
          </p:cNvSpPr>
          <p:nvPr>
            <p:ph type="sldNum" sz="quarter" idx="12"/>
          </p:nvPr>
        </p:nvSpPr>
        <p:spPr/>
        <p:txBody>
          <a:bodyPr/>
          <a:lstStyle/>
          <a:p>
            <a:fld id="{4FAB73BC-B049-4115-A692-8D63A059BFB8}" type="slidenum">
              <a:rPr lang="en-US" smtClean="0"/>
              <a:t>37</a:t>
            </a:fld>
            <a:endParaRPr lang="en-US" dirty="0"/>
          </a:p>
        </p:txBody>
      </p:sp>
    </p:spTree>
    <p:extLst>
      <p:ext uri="{BB962C8B-B14F-4D97-AF65-F5344CB8AC3E}">
        <p14:creationId xmlns:p14="http://schemas.microsoft.com/office/powerpoint/2010/main" val="3094234075"/>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Title 1"/>
          <p:cNvSpPr>
            <a:spLocks noGrp="1"/>
          </p:cNvSpPr>
          <p:nvPr>
            <p:ph type="title"/>
          </p:nvPr>
        </p:nvSpPr>
        <p:spPr>
          <a:xfrm>
            <a:off x="1160227" y="337226"/>
            <a:ext cx="9875520" cy="1356360"/>
          </a:xfrm>
        </p:spPr>
        <p:txBody>
          <a:bodyPr/>
          <a:lstStyle/>
          <a:p>
            <a:pPr algn="ctr"/>
            <a:r>
              <a:rPr lang="en-US" altLang="en-US" dirty="0" smtClean="0">
                <a:solidFill>
                  <a:schemeClr val="accent2"/>
                </a:solidFill>
              </a:rPr>
              <a:t>Progress Monitoring Menu</a:t>
            </a:r>
          </a:p>
        </p:txBody>
      </p:sp>
      <p:sp>
        <p:nvSpPr>
          <p:cNvPr id="142339"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76872847-FDA9-4186-B285-8AD51C04A56F}" type="slidenum">
              <a:rPr lang="en-US" altLang="en-US"/>
              <a:pPr/>
              <a:t>38</a:t>
            </a:fld>
            <a:endParaRPr lang="en-US" altLang="en-US"/>
          </a:p>
        </p:txBody>
      </p:sp>
      <p:pic>
        <p:nvPicPr>
          <p:cNvPr id="142340" name="Picture 4"/>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0" y="1417638"/>
            <a:ext cx="8077200" cy="348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2341" name="Rectangle 5"/>
          <p:cNvSpPr>
            <a:spLocks noChangeArrowheads="1"/>
          </p:cNvSpPr>
          <p:nvPr/>
        </p:nvSpPr>
        <p:spPr bwMode="auto">
          <a:xfrm>
            <a:off x="2476500" y="4834627"/>
            <a:ext cx="67818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dirty="0">
                <a:latin typeface="Times New Roman" panose="02020603050405020304" pitchFamily="18" charset="0"/>
                <a:cs typeface="Times New Roman" panose="02020603050405020304" pitchFamily="18" charset="0"/>
              </a:rPr>
              <a:t>Progress Monitoring every 2 weeks with a Running Record. This should be a cold read. </a:t>
            </a:r>
          </a:p>
          <a:p>
            <a:r>
              <a:rPr lang="en-US" altLang="en-US" dirty="0">
                <a:latin typeface="Times New Roman" panose="02020603050405020304" pitchFamily="18" charset="0"/>
                <a:cs typeface="Times New Roman" panose="02020603050405020304" pitchFamily="18" charset="0"/>
              </a:rPr>
              <a:t> </a:t>
            </a:r>
          </a:p>
          <a:p>
            <a:r>
              <a:rPr lang="en-US" altLang="en-US" dirty="0">
                <a:latin typeface="Times New Roman" panose="02020603050405020304" pitchFamily="18" charset="0"/>
                <a:cs typeface="Times New Roman" panose="02020603050405020304" pitchFamily="18" charset="0"/>
              </a:rPr>
              <a:t>Additional Resources:</a:t>
            </a:r>
          </a:p>
          <a:p>
            <a:r>
              <a:rPr lang="en-US" altLang="en-US" b="1" u="sng" dirty="0">
                <a:latin typeface="Times New Roman" panose="02020603050405020304" pitchFamily="18" charset="0"/>
                <a:cs typeface="Times New Roman" panose="02020603050405020304" pitchFamily="18" charset="0"/>
              </a:rPr>
              <a:t>Next Steps in Guided Reading</a:t>
            </a:r>
            <a:r>
              <a:rPr lang="en-US" altLang="en-US" dirty="0">
                <a:latin typeface="Times New Roman" panose="02020603050405020304" pitchFamily="18" charset="0"/>
                <a:cs typeface="Times New Roman" panose="02020603050405020304" pitchFamily="18" charset="0"/>
              </a:rPr>
              <a:t> by Jan Richardson</a:t>
            </a:r>
          </a:p>
          <a:p>
            <a:r>
              <a:rPr lang="en-US" altLang="en-US" b="1" u="sng" dirty="0">
                <a:latin typeface="Times New Roman" panose="02020603050405020304" pitchFamily="18" charset="0"/>
                <a:cs typeface="Times New Roman" panose="02020603050405020304" pitchFamily="18" charset="0"/>
              </a:rPr>
              <a:t>Strategies</a:t>
            </a:r>
            <a:r>
              <a:rPr lang="en-US" altLang="en-US" dirty="0">
                <a:latin typeface="Times New Roman" panose="02020603050405020304" pitchFamily="18" charset="0"/>
                <a:cs typeface="Times New Roman" panose="02020603050405020304" pitchFamily="18" charset="0"/>
              </a:rPr>
              <a:t> by </a:t>
            </a:r>
            <a:r>
              <a:rPr lang="en-US" altLang="en-US" dirty="0" err="1">
                <a:latin typeface="Times New Roman" panose="02020603050405020304" pitchFamily="18" charset="0"/>
                <a:cs typeface="Times New Roman" panose="02020603050405020304" pitchFamily="18" charset="0"/>
              </a:rPr>
              <a:t>Reutzel</a:t>
            </a:r>
            <a:r>
              <a:rPr lang="en-US" altLang="en-US" dirty="0">
                <a:latin typeface="Times New Roman" panose="02020603050405020304" pitchFamily="18" charset="0"/>
                <a:cs typeface="Times New Roman" panose="02020603050405020304" pitchFamily="18" charset="0"/>
              </a:rPr>
              <a:t> and Cooter</a:t>
            </a:r>
          </a:p>
        </p:txBody>
      </p:sp>
    </p:spTree>
    <p:extLst>
      <p:ext uri="{BB962C8B-B14F-4D97-AF65-F5344CB8AC3E}">
        <p14:creationId xmlns:p14="http://schemas.microsoft.com/office/powerpoint/2010/main" val="2368111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82739" y="1085851"/>
            <a:ext cx="2890837" cy="2100263"/>
          </a:xfrm>
        </p:spPr>
        <p:txBody>
          <a:bodyPr>
            <a:noAutofit/>
          </a:bodyPr>
          <a:lstStyle/>
          <a:p>
            <a:pPr>
              <a:defRPr/>
            </a:pPr>
            <a:r>
              <a:rPr lang="en-US" sz="2701" dirty="0">
                <a:solidFill>
                  <a:schemeClr val="accent2"/>
                </a:solidFill>
              </a:rPr>
              <a:t>When Effectiveness of An </a:t>
            </a:r>
            <a:r>
              <a:rPr lang="en-US" sz="2701" u="sng" dirty="0">
                <a:solidFill>
                  <a:schemeClr val="accent2"/>
                </a:solidFill>
              </a:rPr>
              <a:t>Academic Intervention </a:t>
            </a:r>
            <a:r>
              <a:rPr lang="en-US" sz="2701" dirty="0">
                <a:solidFill>
                  <a:schemeClr val="accent2"/>
                </a:solidFill>
              </a:rPr>
              <a:t>Can Be Determined</a:t>
            </a:r>
          </a:p>
        </p:txBody>
      </p:sp>
      <p:graphicFrame>
        <p:nvGraphicFramePr>
          <p:cNvPr id="6" name="Content Placeholder 5"/>
          <p:cNvGraphicFramePr>
            <a:graphicFrameLocks noGrp="1"/>
          </p:cNvGraphicFramePr>
          <p:nvPr>
            <p:ph idx="1"/>
            <p:extLst/>
          </p:nvPr>
        </p:nvGraphicFramePr>
        <p:xfrm>
          <a:off x="4666878" y="1142406"/>
          <a:ext cx="5866084" cy="4716295"/>
        </p:xfrm>
        <a:graphic>
          <a:graphicData uri="http://schemas.openxmlformats.org/drawingml/2006/table">
            <a:tbl>
              <a:tblPr firstRow="1" bandRow="1">
                <a:effectLst>
                  <a:outerShdw blurRad="266700" dist="38100" dir="2700000" algn="tl" rotWithShape="0">
                    <a:schemeClr val="accent1">
                      <a:lumMod val="50000"/>
                      <a:alpha val="40000"/>
                    </a:schemeClr>
                  </a:outerShdw>
                </a:effectLst>
                <a:tableStyleId>{69012ECD-51FC-41F1-AA8D-1B2483CD663E}</a:tableStyleId>
              </a:tblPr>
              <a:tblGrid>
                <a:gridCol w="2818022">
                  <a:extLst>
                    <a:ext uri="{9D8B030D-6E8A-4147-A177-3AD203B41FA5}">
                      <a16:colId xmlns:a16="http://schemas.microsoft.com/office/drawing/2014/main" val="20000"/>
                    </a:ext>
                  </a:extLst>
                </a:gridCol>
                <a:gridCol w="3048062">
                  <a:extLst>
                    <a:ext uri="{9D8B030D-6E8A-4147-A177-3AD203B41FA5}">
                      <a16:colId xmlns:a16="http://schemas.microsoft.com/office/drawing/2014/main" val="20001"/>
                    </a:ext>
                  </a:extLst>
                </a:gridCol>
              </a:tblGrid>
              <a:tr h="471630">
                <a:tc>
                  <a:txBody>
                    <a:bodyPr/>
                    <a:lstStyle/>
                    <a:p>
                      <a:r>
                        <a:rPr lang="en-US" sz="1400" i="1" u="sng" dirty="0" smtClean="0">
                          <a:solidFill>
                            <a:schemeClr val="accent1">
                              <a:lumMod val="50000"/>
                            </a:schemeClr>
                          </a:solidFill>
                        </a:rPr>
                        <a:t>If progress</a:t>
                      </a:r>
                      <a:r>
                        <a:rPr lang="en-US" sz="1400" i="1" u="sng" baseline="0" dirty="0" smtClean="0">
                          <a:solidFill>
                            <a:schemeClr val="accent1">
                              <a:lumMod val="50000"/>
                            </a:schemeClr>
                          </a:solidFill>
                        </a:rPr>
                        <a:t> is monitored</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i="1" u="sng" dirty="0" smtClean="0">
                          <a:solidFill>
                            <a:schemeClr val="accent1">
                              <a:lumMod val="50000"/>
                            </a:schemeClr>
                          </a:solidFill>
                        </a:rPr>
                        <a:t>The</a:t>
                      </a:r>
                      <a:r>
                        <a:rPr lang="en-US" sz="1400" i="1" u="sng" baseline="0" dirty="0" smtClean="0">
                          <a:solidFill>
                            <a:schemeClr val="accent1">
                              <a:lumMod val="50000"/>
                            </a:schemeClr>
                          </a:solidFill>
                        </a:rPr>
                        <a:t> effectiveness may</a:t>
                      </a:r>
                      <a:endParaRPr lang="en-US" sz="1400" i="1" u="sng" dirty="0">
                        <a:solidFill>
                          <a:schemeClr val="accent1">
                            <a:lumMod val="50000"/>
                          </a:schemeClr>
                        </a:solidFill>
                      </a:endParaRPr>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0"/>
                  </a:ext>
                </a:extLst>
              </a:tr>
              <a:tr h="848933">
                <a:tc>
                  <a:txBody>
                    <a:bodyPr/>
                    <a:lstStyle/>
                    <a:p>
                      <a:r>
                        <a:rPr lang="en-US" sz="1400" dirty="0" smtClean="0"/>
                        <a:t>daily,</a:t>
                      </a:r>
                      <a:r>
                        <a:rPr lang="en-US" sz="1400" baseline="0" dirty="0" smtClean="0"/>
                        <a:t> as part of instruction,</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a:t>
                      </a:r>
                      <a:r>
                        <a:rPr lang="en-US" sz="1400" baseline="0" dirty="0" smtClean="0"/>
                        <a:t> determined within two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1"/>
                  </a:ext>
                </a:extLst>
              </a:tr>
              <a:tr h="848933">
                <a:tc>
                  <a:txBody>
                    <a:bodyPr/>
                    <a:lstStyle/>
                    <a:p>
                      <a:r>
                        <a:rPr lang="en-US" sz="1400" dirty="0" smtClean="0"/>
                        <a:t>twice a week,</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a month.</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2"/>
                  </a:ext>
                </a:extLst>
              </a:tr>
              <a:tr h="848933">
                <a:tc>
                  <a:txBody>
                    <a:bodyPr/>
                    <a:lstStyle/>
                    <a:p>
                      <a:r>
                        <a:rPr lang="en-US" sz="1400" dirty="0" smtClean="0"/>
                        <a:t>weekly,</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 nine</a:t>
                      </a:r>
                      <a:r>
                        <a:rPr lang="en-US" sz="1400" baseline="0" dirty="0" smtClean="0"/>
                        <a:t> </a:t>
                      </a:r>
                      <a:r>
                        <a:rPr lang="en-US" sz="1400" dirty="0" smtClean="0"/>
                        <a:t>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3"/>
                  </a:ext>
                </a:extLst>
              </a:tr>
              <a:tr h="848933">
                <a:tc>
                  <a:txBody>
                    <a:bodyPr/>
                    <a:lstStyle/>
                    <a:p>
                      <a:r>
                        <a:rPr lang="en-US" sz="1400" dirty="0" smtClean="0"/>
                        <a:t>every two</a:t>
                      </a:r>
                      <a:r>
                        <a:rPr lang="en-US" sz="1400" baseline="0" dirty="0" smtClean="0"/>
                        <a:t>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be determined within</a:t>
                      </a:r>
                      <a:r>
                        <a:rPr lang="en-US" sz="1400" baseline="0" dirty="0" smtClean="0"/>
                        <a:t> eighteen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4"/>
                  </a:ext>
                </a:extLst>
              </a:tr>
              <a:tr h="848933">
                <a:tc>
                  <a:txBody>
                    <a:bodyPr/>
                    <a:lstStyle/>
                    <a:p>
                      <a:r>
                        <a:rPr lang="en-US" sz="1400" dirty="0" smtClean="0"/>
                        <a:t>every nine weeks,</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tc>
                  <a:txBody>
                    <a:bodyPr/>
                    <a:lstStyle/>
                    <a:p>
                      <a:r>
                        <a:rPr lang="en-US" sz="1400" dirty="0" smtClean="0"/>
                        <a:t>NOT be determined,</a:t>
                      </a:r>
                      <a:r>
                        <a:rPr lang="en-US" sz="1400" baseline="0" dirty="0" smtClean="0"/>
                        <a:t> even after a year.</a:t>
                      </a:r>
                      <a:endParaRPr lang="en-US" sz="1400" dirty="0"/>
                    </a:p>
                  </a:txBody>
                  <a:tcPr marL="68598" marR="68598" marT="34299" marB="34299">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tcPr>
                </a:tc>
                <a:extLst>
                  <a:ext uri="{0D108BD9-81ED-4DB2-BD59-A6C34878D82A}">
                    <a16:rowId xmlns:a16="http://schemas.microsoft.com/office/drawing/2014/main" val="10005"/>
                  </a:ext>
                </a:extLst>
              </a:tr>
            </a:tbl>
          </a:graphicData>
        </a:graphic>
      </p:graphicFrame>
      <p:sp>
        <p:nvSpPr>
          <p:cNvPr id="143364" name="Text Placeholder 4"/>
          <p:cNvSpPr>
            <a:spLocks noGrp="1"/>
          </p:cNvSpPr>
          <p:nvPr>
            <p:ph type="body" sz="half" idx="2"/>
          </p:nvPr>
        </p:nvSpPr>
        <p:spPr>
          <a:xfrm>
            <a:off x="1582739" y="3425826"/>
            <a:ext cx="2943225" cy="2436813"/>
          </a:xfrm>
        </p:spPr>
        <p:txBody>
          <a:bodyPr>
            <a:noAutofit/>
          </a:bodyPr>
          <a:lstStyle/>
          <a:p>
            <a:r>
              <a:rPr lang="en-US" altLang="en-US" sz="2000" dirty="0">
                <a:solidFill>
                  <a:schemeClr val="accent4"/>
                </a:solidFill>
              </a:rPr>
              <a:t>The frequency with which progress is monitored determines when the MTSS Team can decide if an intervention is effective and what changes, if any, should be made. </a:t>
            </a:r>
          </a:p>
        </p:txBody>
      </p:sp>
      <p:sp>
        <p:nvSpPr>
          <p:cNvPr id="2" name="TextBox 1"/>
          <p:cNvSpPr txBox="1"/>
          <p:nvPr/>
        </p:nvSpPr>
        <p:spPr>
          <a:xfrm>
            <a:off x="8726016" y="6100796"/>
            <a:ext cx="1657350" cy="246063"/>
          </a:xfrm>
          <a:prstGeom prst="rect">
            <a:avLst/>
          </a:prstGeom>
          <a:noFill/>
        </p:spPr>
        <p:txBody>
          <a:bodyPr>
            <a:spAutoFit/>
          </a:bodyPr>
          <a:lstStyle/>
          <a:p>
            <a:pPr>
              <a:lnSpc>
                <a:spcPct val="95000"/>
              </a:lnSpc>
              <a:defRPr/>
            </a:pPr>
            <a:r>
              <a:rPr lang="en-US" sz="1050" i="1" dirty="0"/>
              <a:t>adapted from KDE</a:t>
            </a:r>
          </a:p>
        </p:txBody>
      </p:sp>
      <p:sp>
        <p:nvSpPr>
          <p:cNvPr id="4" name="Slide Number Placeholder 3"/>
          <p:cNvSpPr>
            <a:spLocks noGrp="1"/>
          </p:cNvSpPr>
          <p:nvPr>
            <p:ph type="sldNum" sz="quarter" idx="12"/>
          </p:nvPr>
        </p:nvSpPr>
        <p:spPr/>
        <p:txBody>
          <a:bodyPr/>
          <a:lstStyle/>
          <a:p>
            <a:fld id="{4FAB73BC-B049-4115-A692-8D63A059BFB8}" type="slidenum">
              <a:rPr lang="en-US" smtClean="0"/>
              <a:t>39</a:t>
            </a:fld>
            <a:endParaRPr lang="en-US" dirty="0"/>
          </a:p>
        </p:txBody>
      </p:sp>
    </p:spTree>
    <p:extLst>
      <p:ext uri="{BB962C8B-B14F-4D97-AF65-F5344CB8AC3E}">
        <p14:creationId xmlns:p14="http://schemas.microsoft.com/office/powerpoint/2010/main" val="3221835125"/>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Title 1"/>
          <p:cNvSpPr>
            <a:spLocks noGrp="1"/>
          </p:cNvSpPr>
          <p:nvPr>
            <p:ph type="title"/>
          </p:nvPr>
        </p:nvSpPr>
        <p:spPr>
          <a:xfrm>
            <a:off x="1752600" y="381000"/>
            <a:ext cx="8686800" cy="1143000"/>
          </a:xfrm>
        </p:spPr>
        <p:txBody>
          <a:bodyPr/>
          <a:lstStyle/>
          <a:p>
            <a:pPr eaLnBrk="1" hangingPunct="1"/>
            <a:r>
              <a:rPr lang="en-US" altLang="en-US" i="1" dirty="0">
                <a:solidFill>
                  <a:schemeClr val="accent2"/>
                </a:solidFill>
                <a:latin typeface="Britannic Bold" panose="020B0903060703020204" pitchFamily="34" charset="0"/>
              </a:rPr>
              <a:t>JCPS-Bellarmine Literacy Project</a:t>
            </a:r>
            <a:endParaRPr lang="en-US" altLang="en-US" i="1" dirty="0">
              <a:solidFill>
                <a:schemeClr val="accent2"/>
              </a:solidFill>
            </a:endParaRPr>
          </a:p>
        </p:txBody>
      </p:sp>
      <p:sp>
        <p:nvSpPr>
          <p:cNvPr id="3" name="Content Placeholder 2"/>
          <p:cNvSpPr>
            <a:spLocks noGrp="1"/>
          </p:cNvSpPr>
          <p:nvPr>
            <p:ph idx="1"/>
          </p:nvPr>
        </p:nvSpPr>
        <p:spPr>
          <a:xfrm>
            <a:off x="1828800" y="1524000"/>
            <a:ext cx="8534400" cy="4876800"/>
          </a:xfrm>
        </p:spPr>
        <p:txBody>
          <a:bodyPr>
            <a:normAutofit/>
          </a:bodyPr>
          <a:lstStyle/>
          <a:p>
            <a:pPr marL="0" indent="0" algn="ctr">
              <a:buNone/>
              <a:defRPr/>
            </a:pPr>
            <a:r>
              <a:rPr lang="en-US" altLang="en-US" sz="3200" b="1" i="1" dirty="0">
                <a:solidFill>
                  <a:schemeClr val="tx1"/>
                </a:solidFill>
                <a:effectLst>
                  <a:outerShdw blurRad="38100" dist="38100" dir="2700000" algn="tl">
                    <a:srgbClr val="C0C0C0"/>
                  </a:outerShdw>
                </a:effectLst>
              </a:rPr>
              <a:t>Equity in Education</a:t>
            </a:r>
          </a:p>
          <a:p>
            <a:pPr marL="0" indent="0">
              <a:buNone/>
              <a:defRPr/>
            </a:pPr>
            <a:endParaRPr lang="en-US" altLang="en-US" sz="3200" i="1" dirty="0">
              <a:solidFill>
                <a:schemeClr val="tx1"/>
              </a:solidFill>
            </a:endParaRPr>
          </a:p>
          <a:p>
            <a:pPr marL="0" indent="0">
              <a:buNone/>
              <a:defRPr/>
            </a:pPr>
            <a:r>
              <a:rPr lang="en-US" altLang="en-US" sz="3200" dirty="0">
                <a:solidFill>
                  <a:schemeClr val="tx1"/>
                </a:solidFill>
              </a:rPr>
              <a:t>Young people in this country—regardless of wealth, home language, zip code, gender, sexual orientation, race or disability—must have the chance to learn and achieve. Education must provide a path to a thriving community and society for all. Our national identity and our economic strength depend on it.</a:t>
            </a:r>
            <a:endParaRPr lang="en-US" altLang="en-US" sz="3200" i="1" dirty="0">
              <a:solidFill>
                <a:schemeClr val="tx1"/>
              </a:solidFill>
            </a:endParaRPr>
          </a:p>
        </p:txBody>
      </p:sp>
      <p:sp>
        <p:nvSpPr>
          <p:cNvPr id="2" name="Slide Number Placeholder 1"/>
          <p:cNvSpPr>
            <a:spLocks noGrp="1"/>
          </p:cNvSpPr>
          <p:nvPr>
            <p:ph type="sldNum" sz="quarter" idx="12"/>
          </p:nvPr>
        </p:nvSpPr>
        <p:spPr/>
        <p:txBody>
          <a:bodyPr/>
          <a:lstStyle/>
          <a:p>
            <a:fld id="{4FAB73BC-B049-4115-A692-8D63A059BFB8}" type="slidenum">
              <a:rPr lang="en-US" smtClean="0"/>
              <a:t>4</a:t>
            </a:fld>
            <a:endParaRPr lang="en-US" dirty="0"/>
          </a:p>
        </p:txBody>
      </p:sp>
      <p:pic>
        <p:nvPicPr>
          <p:cNvPr id="4" name="Picture 3" descr="1484591161823196526652.jpg"/>
          <p:cNvPicPr>
            <a:picLocks noChangeAspect="1"/>
          </p:cNvPicPr>
          <p:nvPr/>
        </p:nvPicPr>
        <p:blipFill>
          <a:blip r:embed="rId2"/>
          <a:stretch>
            <a:fillRect/>
          </a:stretch>
        </p:blipFill>
        <p:spPr>
          <a:xfrm>
            <a:off x="8315325" y="1428750"/>
            <a:ext cx="2743200" cy="1184967"/>
          </a:xfrm>
          <a:prstGeom prst="rect">
            <a:avLst/>
          </a:prstGeom>
        </p:spPr>
      </p:pic>
    </p:spTree>
    <p:extLst>
      <p:ext uri="{BB962C8B-B14F-4D97-AF65-F5344CB8AC3E}">
        <p14:creationId xmlns:p14="http://schemas.microsoft.com/office/powerpoint/2010/main" val="30667407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p:nvPr>
        </p:nvSpPr>
        <p:spPr>
          <a:xfrm>
            <a:off x="1981200" y="108626"/>
            <a:ext cx="8458200" cy="1066800"/>
          </a:xfrm>
        </p:spPr>
        <p:txBody>
          <a:bodyPr/>
          <a:lstStyle/>
          <a:p>
            <a:pPr algn="ctr"/>
            <a:r>
              <a:rPr lang="en-US" altLang="en-US" dirty="0" smtClean="0">
                <a:solidFill>
                  <a:srgbClr val="FF0000"/>
                </a:solidFill>
              </a:rPr>
              <a:t>Diagnostic Reading Case Study</a:t>
            </a:r>
            <a:r>
              <a:rPr lang="en-US" altLang="en-US" dirty="0" smtClean="0"/>
              <a:t> </a:t>
            </a:r>
            <a:endParaRPr lang="en-US" altLang="en-US" sz="2500" dirty="0"/>
          </a:p>
        </p:txBody>
      </p:sp>
      <p:sp>
        <p:nvSpPr>
          <p:cNvPr id="3" name="Content Placeholder 2"/>
          <p:cNvSpPr>
            <a:spLocks noGrp="1"/>
          </p:cNvSpPr>
          <p:nvPr>
            <p:ph idx="1"/>
          </p:nvPr>
        </p:nvSpPr>
        <p:spPr>
          <a:xfrm>
            <a:off x="1828800" y="1295400"/>
            <a:ext cx="8458200" cy="5334000"/>
          </a:xfrm>
        </p:spPr>
        <p:txBody>
          <a:bodyPr>
            <a:normAutofit lnSpcReduction="10000"/>
          </a:bodyPr>
          <a:lstStyle/>
          <a:p>
            <a:pPr marL="0" indent="0">
              <a:buNone/>
              <a:defRPr/>
            </a:pPr>
            <a:r>
              <a:rPr lang="en-US" sz="3600" b="1" dirty="0">
                <a:solidFill>
                  <a:schemeClr val="accent2"/>
                </a:solidFill>
              </a:rPr>
              <a:t>Step 4:</a:t>
            </a:r>
            <a:r>
              <a:rPr lang="en-US" sz="3600" b="1" dirty="0">
                <a:solidFill>
                  <a:schemeClr val="accent4"/>
                </a:solidFill>
              </a:rPr>
              <a:t> </a:t>
            </a:r>
            <a:r>
              <a:rPr lang="en-US" sz="3600" b="1" dirty="0">
                <a:solidFill>
                  <a:schemeClr val="tx2"/>
                </a:solidFill>
              </a:rPr>
              <a:t>Progress Monitoring and Data Analysis </a:t>
            </a:r>
          </a:p>
          <a:p>
            <a:pPr marL="0" indent="0">
              <a:buNone/>
              <a:defRPr/>
            </a:pPr>
            <a:endParaRPr lang="en-US" sz="3600" dirty="0">
              <a:solidFill>
                <a:schemeClr val="accent4"/>
              </a:solidFill>
            </a:endParaRPr>
          </a:p>
          <a:p>
            <a:pPr>
              <a:defRPr/>
            </a:pPr>
            <a:r>
              <a:rPr lang="en-US" sz="2800" dirty="0">
                <a:solidFill>
                  <a:schemeClr val="accent4"/>
                </a:solidFill>
              </a:rPr>
              <a:t>Complete </a:t>
            </a:r>
            <a:r>
              <a:rPr lang="en-US" sz="2800" b="1" i="1" dirty="0">
                <a:solidFill>
                  <a:schemeClr val="accent4"/>
                </a:solidFill>
              </a:rPr>
              <a:t>Reading Intervention Tracking Sheets</a:t>
            </a:r>
            <a:r>
              <a:rPr lang="en-US" sz="2800" dirty="0">
                <a:solidFill>
                  <a:schemeClr val="accent4"/>
                </a:solidFill>
              </a:rPr>
              <a:t> for Weeks 1 and 2; Weeks 3 and 4; and Weeks 5 and 6</a:t>
            </a:r>
          </a:p>
          <a:p>
            <a:pPr>
              <a:defRPr/>
            </a:pPr>
            <a:r>
              <a:rPr lang="en-US" sz="2800" dirty="0">
                <a:solidFill>
                  <a:schemeClr val="accent4"/>
                </a:solidFill>
              </a:rPr>
              <a:t>Administer the Progressing Monitoring Tool </a:t>
            </a:r>
            <a:r>
              <a:rPr lang="en-US" sz="2800" b="1" i="1" dirty="0">
                <a:solidFill>
                  <a:schemeClr val="accent4"/>
                </a:solidFill>
              </a:rPr>
              <a:t>every 2 weeks</a:t>
            </a:r>
            <a:r>
              <a:rPr lang="en-US" sz="2800" dirty="0">
                <a:solidFill>
                  <a:schemeClr val="accent4"/>
                </a:solidFill>
              </a:rPr>
              <a:t> to determine student progress and if any adjustments need to be made to the Intervention Plan.</a:t>
            </a:r>
          </a:p>
          <a:p>
            <a:pPr marL="685800" indent="-571500">
              <a:buNone/>
              <a:defRPr/>
            </a:pPr>
            <a:endParaRPr lang="en-US" altLang="en-US" sz="3600" dirty="0"/>
          </a:p>
          <a:p>
            <a:pPr marL="685800" indent="-571500">
              <a:buNone/>
              <a:defRPr/>
            </a:pPr>
            <a:endParaRPr lang="en-US" altLang="en-US" sz="3600" dirty="0"/>
          </a:p>
          <a:p>
            <a:pPr marL="685800" indent="-571500">
              <a:buNone/>
              <a:defRPr/>
            </a:pPr>
            <a:r>
              <a:rPr lang="en-US" altLang="en-US" dirty="0" smtClean="0"/>
              <a:t>	</a:t>
            </a:r>
          </a:p>
        </p:txBody>
      </p:sp>
      <p:sp>
        <p:nvSpPr>
          <p:cNvPr id="2" name="Slide Number Placeholder 1"/>
          <p:cNvSpPr>
            <a:spLocks noGrp="1"/>
          </p:cNvSpPr>
          <p:nvPr>
            <p:ph type="sldNum" sz="quarter" idx="12"/>
          </p:nvPr>
        </p:nvSpPr>
        <p:spPr/>
        <p:txBody>
          <a:bodyPr/>
          <a:lstStyle/>
          <a:p>
            <a:fld id="{4FAB73BC-B049-4115-A692-8D63A059BFB8}" type="slidenum">
              <a:rPr lang="en-US" smtClean="0"/>
              <a:t>40</a:t>
            </a:fld>
            <a:endParaRPr lang="en-US" dirty="0"/>
          </a:p>
        </p:txBody>
      </p:sp>
    </p:spTree>
    <p:extLst>
      <p:ext uri="{BB962C8B-B14F-4D97-AF65-F5344CB8AC3E}">
        <p14:creationId xmlns:p14="http://schemas.microsoft.com/office/powerpoint/2010/main" val="17996981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7" name="Title 1"/>
          <p:cNvSpPr txBox="1">
            <a:spLocks/>
          </p:cNvSpPr>
          <p:nvPr/>
        </p:nvSpPr>
        <p:spPr bwMode="auto">
          <a:xfrm>
            <a:off x="2146300" y="152401"/>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ctr" defTabSz="914400"/>
            <a:r>
              <a:rPr lang="en-US" altLang="en-US" sz="4000" dirty="0">
                <a:solidFill>
                  <a:srgbClr val="FF0000"/>
                </a:solidFill>
              </a:rPr>
              <a:t>HOMEWORK ASSIGNMENT</a:t>
            </a:r>
            <a:endParaRPr lang="en-US" altLang="en-US" sz="4000" dirty="0">
              <a:solidFill>
                <a:srgbClr val="FF0000"/>
              </a:solidFill>
              <a:ea typeface="MS PGothic" panose="020B0600070205080204" pitchFamily="34" charset="-128"/>
            </a:endParaRPr>
          </a:p>
        </p:txBody>
      </p:sp>
      <p:sp>
        <p:nvSpPr>
          <p:cNvPr id="139268" name="Content Placeholder 2"/>
          <p:cNvSpPr txBox="1">
            <a:spLocks/>
          </p:cNvSpPr>
          <p:nvPr/>
        </p:nvSpPr>
        <p:spPr bwMode="auto">
          <a:xfrm>
            <a:off x="1828077" y="1121780"/>
            <a:ext cx="7620000" cy="4773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marL="4572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marL="11430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marL="16002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marL="2057400" indent="-228600">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25146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29718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34290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3886200" indent="-228600" defTabSz="4572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3200"/>
              <a:t>DRCS Six Week Intervention Implementation</a:t>
            </a:r>
          </a:p>
          <a:p>
            <a:pPr defTabSz="914400"/>
            <a:endParaRPr lang="en-US" altLang="en-US" sz="3200"/>
          </a:p>
          <a:p>
            <a:pPr defTabSz="914400"/>
            <a:r>
              <a:rPr lang="en-US" altLang="en-US" sz="3200"/>
              <a:t>CRI Action Plan due Session 11</a:t>
            </a:r>
            <a:endParaRPr lang="en-US" altLang="en-US" sz="3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498" y="4121424"/>
            <a:ext cx="2486025" cy="1628775"/>
          </a:xfrm>
          <a:prstGeom prst="rect">
            <a:avLst/>
          </a:prstGeom>
        </p:spPr>
      </p:pic>
      <p:sp>
        <p:nvSpPr>
          <p:cNvPr id="2" name="Slide Number Placeholder 1"/>
          <p:cNvSpPr>
            <a:spLocks noGrp="1"/>
          </p:cNvSpPr>
          <p:nvPr>
            <p:ph type="sldNum" sz="quarter" idx="12"/>
          </p:nvPr>
        </p:nvSpPr>
        <p:spPr/>
        <p:txBody>
          <a:bodyPr/>
          <a:lstStyle/>
          <a:p>
            <a:fld id="{4FAB73BC-B049-4115-A692-8D63A059BFB8}" type="slidenum">
              <a:rPr lang="en-US" smtClean="0"/>
              <a:t>41</a:t>
            </a:fld>
            <a:endParaRPr lang="en-US" dirty="0"/>
          </a:p>
        </p:txBody>
      </p:sp>
    </p:spTree>
    <p:extLst>
      <p:ext uri="{BB962C8B-B14F-4D97-AF65-F5344CB8AC3E}">
        <p14:creationId xmlns:p14="http://schemas.microsoft.com/office/powerpoint/2010/main" val="18035949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a:xfrm>
            <a:off x="2636838" y="233363"/>
            <a:ext cx="6934200" cy="868362"/>
          </a:xfrm>
        </p:spPr>
        <p:txBody>
          <a:bodyPr/>
          <a:lstStyle/>
          <a:p>
            <a:pPr eaLnBrk="1" hangingPunct="1"/>
            <a:r>
              <a:rPr lang="en-US" altLang="en-US" sz="3600" i="1" dirty="0">
                <a:solidFill>
                  <a:schemeClr val="accent2"/>
                </a:solidFill>
                <a:latin typeface="Britannic Bold" panose="020B0903060703020204" pitchFamily="34" charset="0"/>
              </a:rPr>
              <a:t>JCPS-Bellarmine Literacy Project</a:t>
            </a:r>
          </a:p>
        </p:txBody>
      </p:sp>
      <p:sp>
        <p:nvSpPr>
          <p:cNvPr id="10243" name="Rectangle 2"/>
          <p:cNvSpPr>
            <a:spLocks noGrp="1"/>
          </p:cNvSpPr>
          <p:nvPr>
            <p:ph idx="1"/>
          </p:nvPr>
        </p:nvSpPr>
        <p:spPr>
          <a:xfrm>
            <a:off x="1698625" y="2578100"/>
            <a:ext cx="6019800" cy="2573338"/>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354013" indent="-285750">
              <a:lnSpc>
                <a:spcPct val="70000"/>
              </a:lnSpc>
              <a:spcBef>
                <a:spcPts val="600"/>
              </a:spcBef>
              <a:buFontTx/>
              <a:buChar char="•"/>
            </a:pPr>
            <a:r>
              <a:rPr lang="en-US" altLang="en-US" sz="2500" dirty="0">
                <a:solidFill>
                  <a:schemeClr val="tx1"/>
                </a:solidFill>
              </a:rPr>
              <a:t>Deep content knowledge of the reading process  and reading instruction (</a:t>
            </a:r>
            <a:r>
              <a:rPr lang="en-US" altLang="en-US" sz="2500" b="1" i="1" dirty="0">
                <a:solidFill>
                  <a:schemeClr val="tx1"/>
                </a:solidFill>
              </a:rPr>
              <a:t>Knowledge</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Research-Based, Culturally Relevant  Reading Instruction (</a:t>
            </a:r>
            <a:r>
              <a:rPr lang="en-US" altLang="en-US" sz="2500" b="1" i="1" dirty="0">
                <a:solidFill>
                  <a:schemeClr val="tx1"/>
                </a:solidFill>
              </a:rPr>
              <a:t>Skill</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a:p>
            <a:pPr marL="354013" indent="-285750">
              <a:lnSpc>
                <a:spcPct val="70000"/>
              </a:lnSpc>
              <a:spcBef>
                <a:spcPts val="600"/>
              </a:spcBef>
              <a:buFontTx/>
              <a:buChar char="•"/>
            </a:pPr>
            <a:r>
              <a:rPr lang="en-US" altLang="en-US" sz="2500" dirty="0">
                <a:solidFill>
                  <a:schemeClr val="tx1"/>
                </a:solidFill>
              </a:rPr>
              <a:t>Growth vs. fixed mindset (</a:t>
            </a:r>
            <a:r>
              <a:rPr lang="en-US" altLang="en-US" sz="2500" b="1" i="1" dirty="0">
                <a:solidFill>
                  <a:schemeClr val="tx1"/>
                </a:solidFill>
              </a:rPr>
              <a:t>Dispositions</a:t>
            </a:r>
            <a:r>
              <a:rPr lang="en-US" altLang="en-US" sz="2500" dirty="0">
                <a:solidFill>
                  <a:schemeClr val="tx1"/>
                </a:solidFill>
              </a:rPr>
              <a:t>)</a:t>
            </a:r>
          </a:p>
          <a:p>
            <a:pPr marL="354013" indent="-285750">
              <a:lnSpc>
                <a:spcPct val="70000"/>
              </a:lnSpc>
              <a:spcBef>
                <a:spcPts val="600"/>
              </a:spcBef>
              <a:buFontTx/>
              <a:buChar char="•"/>
            </a:pPr>
            <a:endParaRPr lang="en-US" altLang="en-US" sz="2500" dirty="0">
              <a:solidFill>
                <a:schemeClr val="tx1"/>
              </a:solidFill>
            </a:endParaRPr>
          </a:p>
        </p:txBody>
      </p:sp>
      <p:pic>
        <p:nvPicPr>
          <p:cNvPr id="150533" name="Picture 4" descr="Bellarmine University Sh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7770" y="5303838"/>
            <a:ext cx="2989262"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4" name="Rectangle 20"/>
          <p:cNvSpPr>
            <a:spLocks noChangeArrowheads="1"/>
          </p:cNvSpPr>
          <p:nvPr/>
        </p:nvSpPr>
        <p:spPr bwMode="auto">
          <a:xfrm>
            <a:off x="2044701" y="1163638"/>
            <a:ext cx="81708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defTabSz="914400">
              <a:spcBef>
                <a:spcPct val="0"/>
              </a:spcBef>
              <a:buNone/>
            </a:pPr>
            <a:r>
              <a:rPr lang="en-US" altLang="en-US" sz="2000" b="1" i="1">
                <a:solidFill>
                  <a:srgbClr val="4F81BD"/>
                </a:solidFill>
                <a:latin typeface="Arial" panose="020B0604020202020204" pitchFamily="34" charset="0"/>
                <a:ea typeface="ヒラギノ角ゴ Pro W3"/>
                <a:cs typeface="ヒラギノ角ゴ Pro W3"/>
              </a:rPr>
              <a:t>A Capacity-Building Model for Teacher Development (Cooter &amp; Cooter, 2003) in Research Based, Culturally Relevant Reading Instruction</a:t>
            </a:r>
          </a:p>
        </p:txBody>
      </p:sp>
      <p:sp>
        <p:nvSpPr>
          <p:cNvPr id="2" name="TextBox 1"/>
          <p:cNvSpPr txBox="1">
            <a:spLocks noChangeArrowheads="1"/>
          </p:cNvSpPr>
          <p:nvPr/>
        </p:nvSpPr>
        <p:spPr bwMode="auto">
          <a:xfrm>
            <a:off x="7886701" y="2598738"/>
            <a:ext cx="2511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Teacher Agency</a:t>
            </a:r>
          </a:p>
        </p:txBody>
      </p:sp>
      <p:sp>
        <p:nvSpPr>
          <p:cNvPr id="9" name="TextBox 8"/>
          <p:cNvSpPr txBox="1">
            <a:spLocks noChangeArrowheads="1"/>
          </p:cNvSpPr>
          <p:nvPr/>
        </p:nvSpPr>
        <p:spPr bwMode="auto">
          <a:xfrm>
            <a:off x="7772401" y="3863975"/>
            <a:ext cx="2740025"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defTabSz="914400"/>
            <a:r>
              <a:rPr lang="en-US" altLang="en-US" sz="2000" b="1" i="1">
                <a:solidFill>
                  <a:srgbClr val="953735"/>
                </a:solidFill>
                <a:latin typeface="Verdana" panose="020B0604030504040204" pitchFamily="34" charset="0"/>
                <a:ea typeface="MS PGothic" panose="020B0600070205080204" pitchFamily="34" charset="-128"/>
              </a:rPr>
              <a:t>Global Thinkers</a:t>
            </a:r>
          </a:p>
        </p:txBody>
      </p:sp>
      <p:cxnSp>
        <p:nvCxnSpPr>
          <p:cNvPr id="5" name="Straight Arrow Connector 4"/>
          <p:cNvCxnSpPr/>
          <p:nvPr/>
        </p:nvCxnSpPr>
        <p:spPr>
          <a:xfrm flipV="1">
            <a:off x="6856413" y="4064001"/>
            <a:ext cx="876300" cy="201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6875463" y="2989264"/>
            <a:ext cx="876300" cy="2000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5151438"/>
            <a:ext cx="1295400" cy="1371600"/>
          </a:xfrm>
          <a:prstGeom prst="rect">
            <a:avLst/>
          </a:prstGeom>
        </p:spPr>
      </p:pic>
      <p:sp>
        <p:nvSpPr>
          <p:cNvPr id="4" name="Slide Number Placeholder 3"/>
          <p:cNvSpPr>
            <a:spLocks noGrp="1"/>
          </p:cNvSpPr>
          <p:nvPr>
            <p:ph type="sldNum" sz="quarter" idx="12"/>
          </p:nvPr>
        </p:nvSpPr>
        <p:spPr/>
        <p:txBody>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872084416"/>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24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243">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P spid="2"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7" name="Content Placeholder 2"/>
          <p:cNvSpPr>
            <a:spLocks noGrp="1"/>
          </p:cNvSpPr>
          <p:nvPr>
            <p:ph idx="1"/>
          </p:nvPr>
        </p:nvSpPr>
        <p:spPr>
          <a:xfrm>
            <a:off x="1176130" y="1728028"/>
            <a:ext cx="8153400" cy="4495800"/>
          </a:xfrm>
        </p:spPr>
        <p:txBody>
          <a:bodyPr>
            <a:normAutofit/>
          </a:bodyPr>
          <a:lstStyle/>
          <a:p>
            <a:pPr marL="0" indent="0">
              <a:buNone/>
            </a:pPr>
            <a:r>
              <a:rPr lang="en-US" altLang="en-US" sz="3200" b="1" dirty="0">
                <a:solidFill>
                  <a:schemeClr val="accent4"/>
                </a:solidFill>
              </a:rPr>
              <a:t>Question:</a:t>
            </a:r>
            <a:r>
              <a:rPr lang="en-US" altLang="en-US" sz="3200" b="1" dirty="0">
                <a:solidFill>
                  <a:srgbClr val="800000"/>
                </a:solidFill>
              </a:rPr>
              <a:t> What is the primary ingredient in the recipe for every child’s reading success? </a:t>
            </a:r>
          </a:p>
          <a:p>
            <a:pPr marL="0" indent="0">
              <a:buNone/>
            </a:pPr>
            <a:endParaRPr lang="en-US" altLang="en-US" sz="3200" b="1" dirty="0">
              <a:solidFill>
                <a:srgbClr val="800000"/>
              </a:solidFill>
            </a:endParaRPr>
          </a:p>
          <a:p>
            <a:pPr marL="0" indent="0">
              <a:buNone/>
            </a:pPr>
            <a:r>
              <a:rPr lang="en-US" altLang="en-US" sz="3200" b="1" dirty="0">
                <a:solidFill>
                  <a:schemeClr val="accent4"/>
                </a:solidFill>
              </a:rPr>
              <a:t>Answer:</a:t>
            </a:r>
            <a:r>
              <a:rPr lang="en-US" altLang="en-US" sz="3200" b="1" dirty="0">
                <a:solidFill>
                  <a:srgbClr val="800000"/>
                </a:solidFill>
              </a:rPr>
              <a:t> An effective classroom teacher who has the ability to teach reading to a group of children that have a variety of abilities and needs (e.g., Snow, Griffin, &amp; Burns, 2005; Strickland, Snow, Griffin, Burns, &amp; McNamara, 2002).</a:t>
            </a:r>
          </a:p>
        </p:txBody>
      </p:sp>
      <p:sp>
        <p:nvSpPr>
          <p:cNvPr id="2" name="Slide Number Placeholder 1"/>
          <p:cNvSpPr>
            <a:spLocks noGrp="1"/>
          </p:cNvSpPr>
          <p:nvPr>
            <p:ph type="sldNum" sz="quarter" idx="12"/>
          </p:nvPr>
        </p:nvSpPr>
        <p:spPr/>
        <p:txBody>
          <a:bodyPr/>
          <a:lstStyle/>
          <a:p>
            <a:fld id="{4FAB73BC-B049-4115-A692-8D63A059BFB8}" type="slidenum">
              <a:rPr lang="en-US" smtClean="0"/>
              <a:t>6</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29530" y="2405747"/>
            <a:ext cx="2405802" cy="2053953"/>
          </a:xfrm>
          <a:prstGeom prst="rect">
            <a:avLst/>
          </a:prstGeom>
        </p:spPr>
      </p:pic>
      <p:sp>
        <p:nvSpPr>
          <p:cNvPr id="5" name="Rectangle 4"/>
          <p:cNvSpPr/>
          <p:nvPr/>
        </p:nvSpPr>
        <p:spPr>
          <a:xfrm>
            <a:off x="2500767" y="539095"/>
            <a:ext cx="6052554"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Teacher Knowledge</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25419812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64867">
                                            <p:txEl>
                                              <p:pRg st="0" end="0"/>
                                            </p:txEl>
                                          </p:spTgt>
                                        </p:tgtEl>
                                        <p:attrNameLst>
                                          <p:attrName>style.visibility</p:attrName>
                                        </p:attrNameLst>
                                      </p:cBhvr>
                                      <p:to>
                                        <p:strVal val="visible"/>
                                      </p:to>
                                    </p:set>
                                    <p:anim calcmode="lin" valueType="num">
                                      <p:cBhvr>
                                        <p:cTn id="7" dur="1000" fill="hold"/>
                                        <p:tgtEl>
                                          <p:spTgt spid="164867">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64867">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64867">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64867">
                                            <p:txEl>
                                              <p:pRg st="0" end="0"/>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164867">
                                            <p:txEl>
                                              <p:pRg st="2" end="2"/>
                                            </p:txEl>
                                          </p:spTgt>
                                        </p:tgtEl>
                                        <p:attrNameLst>
                                          <p:attrName>style.visibility</p:attrName>
                                        </p:attrNameLst>
                                      </p:cBhvr>
                                      <p:to>
                                        <p:strVal val="visible"/>
                                      </p:to>
                                    </p:set>
                                    <p:anim calcmode="lin" valueType="num">
                                      <p:cBhvr>
                                        <p:cTn id="15" dur="1000" fill="hold"/>
                                        <p:tgtEl>
                                          <p:spTgt spid="164867">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164867">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164867">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16486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ppt_w</p:attrName>
                                        </p:attrNameLst>
                                      </p:cBhvr>
                                      <p:tavLst>
                                        <p:tav tm="0">
                                          <p:val>
                                            <p:fltVal val="0"/>
                                          </p:val>
                                        </p:tav>
                                        <p:tav tm="100000">
                                          <p:val>
                                            <p:strVal val="#ppt_w"/>
                                          </p:val>
                                        </p:tav>
                                      </p:tavLst>
                                    </p:anim>
                                    <p:anim calcmode="lin" valueType="num">
                                      <p:cBhvr>
                                        <p:cTn id="24" dur="1000" fill="hold"/>
                                        <p:tgtEl>
                                          <p:spTgt spid="5"/>
                                        </p:tgtEl>
                                        <p:attrNameLst>
                                          <p:attrName>ppt_h</p:attrName>
                                        </p:attrNameLst>
                                      </p:cBhvr>
                                      <p:tavLst>
                                        <p:tav tm="0">
                                          <p:val>
                                            <p:fltVal val="0"/>
                                          </p:val>
                                        </p:tav>
                                        <p:tav tm="100000">
                                          <p:val>
                                            <p:strVal val="#ppt_h"/>
                                          </p:val>
                                        </p:tav>
                                      </p:tavLst>
                                    </p:anim>
                                    <p:anim calcmode="lin" valueType="num">
                                      <p:cBhvr>
                                        <p:cTn id="25" dur="1000" fill="hold"/>
                                        <p:tgtEl>
                                          <p:spTgt spid="5"/>
                                        </p:tgtEl>
                                        <p:attrNameLst>
                                          <p:attrName>style.rotation</p:attrName>
                                        </p:attrNameLst>
                                      </p:cBhvr>
                                      <p:tavLst>
                                        <p:tav tm="0">
                                          <p:val>
                                            <p:fltVal val="90"/>
                                          </p:val>
                                        </p:tav>
                                        <p:tav tm="100000">
                                          <p:val>
                                            <p:fltVal val="0"/>
                                          </p:val>
                                        </p:tav>
                                      </p:tavLst>
                                    </p:anim>
                                    <p:animEffect transition="in" filter="fade">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7"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1"/>
          <p:cNvSpPr>
            <a:spLocks noGrp="1" noChangeArrowheads="1"/>
          </p:cNvSpPr>
          <p:nvPr>
            <p:ph type="title"/>
          </p:nvPr>
        </p:nvSpPr>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2290" name="Rectangle 2"/>
          <p:cNvSpPr>
            <a:spLocks noGrp="1"/>
          </p:cNvSpPr>
          <p:nvPr>
            <p:ph idx="1"/>
          </p:nvPr>
        </p:nvSpPr>
        <p:spPr>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lnSpcReduction="10000"/>
          </a:bodyPr>
          <a:lstStyle/>
          <a:p>
            <a:pPr marL="66675" indent="0">
              <a:spcBef>
                <a:spcPts val="500"/>
              </a:spcBef>
              <a:buClr>
                <a:srgbClr val="94C600"/>
              </a:buClr>
              <a:buSzPct val="76000"/>
              <a:buNone/>
            </a:pPr>
            <a:r>
              <a:rPr lang="en-US" altLang="en-US" sz="2400" dirty="0">
                <a:solidFill>
                  <a:srgbClr val="3E3D2D"/>
                </a:solidFill>
              </a:rPr>
              <a:t>Must understand literacy well enough to</a:t>
            </a:r>
          </a:p>
          <a:p>
            <a:pPr marL="66675" indent="0">
              <a:spcBef>
                <a:spcPts val="500"/>
              </a:spcBef>
              <a:buClr>
                <a:srgbClr val="94C600"/>
              </a:buClr>
              <a:buSzPct val="76000"/>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Understand the literacy strengths and needs of individual learners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Adapt instruction to meet individual needs</a:t>
            </a:r>
          </a:p>
          <a:p>
            <a:pPr marL="638175" lvl="2">
              <a:spcBef>
                <a:spcPts val="500"/>
              </a:spcBef>
              <a:buClr>
                <a:srgbClr val="94C600"/>
              </a:buClr>
              <a:buSzPct val="76000"/>
              <a:buFontTx/>
              <a:buChar char="•"/>
            </a:pPr>
            <a:endParaRPr lang="en-US" altLang="en-US" sz="2400" dirty="0">
              <a:solidFill>
                <a:srgbClr val="3E3D2D"/>
              </a:solidFill>
            </a:endParaRPr>
          </a:p>
          <a:p>
            <a:pPr marL="638175" lvl="2">
              <a:spcBef>
                <a:spcPts val="500"/>
              </a:spcBef>
              <a:buClr>
                <a:srgbClr val="94C600"/>
              </a:buClr>
              <a:buSzPct val="76000"/>
              <a:buFontTx/>
              <a:buChar char="•"/>
            </a:pPr>
            <a:r>
              <a:rPr lang="en-US" altLang="en-US" sz="2400" dirty="0">
                <a:solidFill>
                  <a:srgbClr val="3E3D2D"/>
                </a:solidFill>
              </a:rPr>
              <a:t> Be culturally responsive in their reading instruction</a:t>
            </a:r>
          </a:p>
          <a:p>
            <a:pPr marL="66675" indent="0">
              <a:spcBef>
                <a:spcPts val="500"/>
              </a:spcBef>
              <a:buClr>
                <a:srgbClr val="94C600"/>
              </a:buClr>
              <a:buSzPct val="76000"/>
            </a:pPr>
            <a:endParaRPr lang="en-US" altLang="en-US" sz="2400" dirty="0">
              <a:solidFill>
                <a:srgbClr val="3E3D2D"/>
              </a:solidFill>
            </a:endParaRPr>
          </a:p>
          <a:p>
            <a:pPr marL="66675" indent="0">
              <a:spcBef>
                <a:spcPts val="500"/>
              </a:spcBef>
              <a:buClr>
                <a:srgbClr val="94C600"/>
              </a:buClr>
              <a:buSzPct val="76000"/>
              <a:buFont typeface="Wingdings 2" panose="05020102010507070707" pitchFamily="18" charset="2"/>
              <a:buChar char="•"/>
            </a:pPr>
            <a:endParaRPr lang="en-US" altLang="en-US" sz="2400" dirty="0">
              <a:solidFill>
                <a:srgbClr val="3E3D2D"/>
              </a:solidFill>
            </a:endParaRPr>
          </a:p>
          <a:p>
            <a:pPr marL="1714500" lvl="3" indent="-274638">
              <a:spcBef>
                <a:spcPts val="500"/>
              </a:spcBef>
              <a:buClr>
                <a:srgbClr val="94C600"/>
              </a:buClr>
              <a:buSzPct val="76000"/>
              <a:buFont typeface="Wingdings 2" panose="05020102010507070707" pitchFamily="18" charset="2"/>
              <a:buChar char="•"/>
            </a:pPr>
            <a:r>
              <a:rPr lang="en-US" altLang="en-US" sz="2400" dirty="0">
                <a:solidFill>
                  <a:srgbClr val="3E3D2D"/>
                </a:solidFill>
              </a:rPr>
              <a:t>(Briggs, Perkins, &amp; Walker-</a:t>
            </a:r>
            <a:r>
              <a:rPr lang="en-US" altLang="en-US" sz="2400" dirty="0" err="1">
                <a:solidFill>
                  <a:srgbClr val="3E3D2D"/>
                </a:solidFill>
              </a:rPr>
              <a:t>Dalhouse</a:t>
            </a:r>
            <a:r>
              <a:rPr lang="en-US" altLang="en-US" sz="2400" dirty="0">
                <a:solidFill>
                  <a:srgbClr val="3E3D2D"/>
                </a:solidFill>
              </a:rPr>
              <a:t>, 2010)</a:t>
            </a:r>
          </a:p>
        </p:txBody>
      </p:sp>
      <p:pic>
        <p:nvPicPr>
          <p:cNvPr id="152580"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54928" y="411480"/>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Slide Number Placeholder 1"/>
          <p:cNvSpPr>
            <a:spLocks noGrp="1"/>
          </p:cNvSpPr>
          <p:nvPr>
            <p:ph type="sldNum" sz="quarter" idx="12"/>
          </p:nvPr>
        </p:nvSpPr>
        <p:spPr/>
        <p:txBody>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517717435"/>
      </p:ext>
    </p:extLst>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29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290">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290">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2290">
                                            <p:txEl>
                                              <p:pRg st="6" end="6"/>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229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bldLvl="5"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02" name="Rectangle 1"/>
          <p:cNvSpPr>
            <a:spLocks noGrp="1" noChangeArrowheads="1"/>
          </p:cNvSpPr>
          <p:nvPr>
            <p:ph type="title"/>
          </p:nvPr>
        </p:nvSpPr>
        <p:spPr>
          <a:xfrm>
            <a:off x="2209800" y="188913"/>
            <a:ext cx="7162800" cy="1143000"/>
          </a:xfrm>
        </p:spPr>
        <p:txBody>
          <a:bodyPr/>
          <a:lstStyle/>
          <a:p>
            <a:pPr eaLnBrk="1" hangingPunct="1"/>
            <a:r>
              <a:rPr lang="en-US" altLang="en-US" sz="3400" dirty="0">
                <a:solidFill>
                  <a:schemeClr val="accent2"/>
                </a:solidFill>
              </a:rPr>
              <a:t>Effective Teachers of Reading…</a:t>
            </a:r>
            <a:endParaRPr lang="en-US" altLang="en-US" dirty="0">
              <a:solidFill>
                <a:schemeClr val="accent2"/>
              </a:solidFill>
            </a:endParaRPr>
          </a:p>
        </p:txBody>
      </p:sp>
      <p:sp>
        <p:nvSpPr>
          <p:cNvPr id="153603" name="Rectangle 2"/>
          <p:cNvSpPr>
            <a:spLocks noGrp="1"/>
          </p:cNvSpPr>
          <p:nvPr>
            <p:ph idx="1"/>
          </p:nvPr>
        </p:nvSpPr>
        <p:spPr>
          <a:xfrm>
            <a:off x="1905000" y="1752600"/>
            <a:ext cx="8229600" cy="4419600"/>
          </a:xfrm>
          <a:extLs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lIns="50800" tIns="50800" rIns="50800" bIns="50800" rtlCol="0">
            <a:normAutofit/>
          </a:bodyPr>
          <a:lstStyle/>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pPr>
            <a:endParaRPr lang="en-US" altLang="en-US" sz="2400">
              <a:solidFill>
                <a:srgbClr val="3E3D2D"/>
              </a:solidFill>
            </a:endParaRPr>
          </a:p>
          <a:p>
            <a:pPr marL="66675" indent="0">
              <a:spcBef>
                <a:spcPts val="500"/>
              </a:spcBef>
              <a:buClr>
                <a:srgbClr val="94C600"/>
              </a:buClr>
              <a:buSzPct val="76000"/>
              <a:buFontTx/>
              <a:buChar char="•"/>
            </a:pPr>
            <a:endParaRPr lang="en-US" altLang="en-US" sz="2400">
              <a:solidFill>
                <a:srgbClr val="3E3D2D"/>
              </a:solidFill>
            </a:endParaRPr>
          </a:p>
        </p:txBody>
      </p:sp>
      <p:pic>
        <p:nvPicPr>
          <p:cNvPr id="153604" name="Picture 3" descr="asse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302751" y="665957"/>
            <a:ext cx="1358900"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2" name="Diagram 1"/>
          <p:cNvGraphicFramePr/>
          <p:nvPr>
            <p:extLst>
              <p:ext uri="{D42A27DB-BD31-4B8C-83A1-F6EECF244321}">
                <p14:modId xmlns:p14="http://schemas.microsoft.com/office/powerpoint/2010/main" val="198459075"/>
              </p:ext>
            </p:extLst>
          </p:nvPr>
        </p:nvGraphicFramePr>
        <p:xfrm>
          <a:off x="2133600" y="1981200"/>
          <a:ext cx="7848601"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754367680"/>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6225" y="261257"/>
            <a:ext cx="8915400" cy="838200"/>
          </a:xfrm>
        </p:spPr>
        <p:txBody>
          <a:bodyPr rtlCol="0">
            <a:normAutofit/>
          </a:bodyPr>
          <a:lstStyle/>
          <a:p>
            <a:pPr>
              <a:defRPr/>
            </a:pPr>
            <a:r>
              <a:rPr lang="en-US" sz="4000" dirty="0">
                <a:solidFill>
                  <a:srgbClr val="FF0000"/>
                </a:solidFill>
                <a:effectLst>
                  <a:outerShdw blurRad="38100" dist="38100" dir="2700000" algn="tl">
                    <a:srgbClr val="000000">
                      <a:alpha val="43137"/>
                    </a:srgbClr>
                  </a:outerShdw>
                </a:effectLst>
              </a:rPr>
              <a:t>Research-Based Reading Instruction</a:t>
            </a:r>
          </a:p>
        </p:txBody>
      </p:sp>
      <p:sp>
        <p:nvSpPr>
          <p:cNvPr id="113667" name="Content Placeholder 2"/>
          <p:cNvSpPr>
            <a:spLocks noGrp="1"/>
          </p:cNvSpPr>
          <p:nvPr>
            <p:ph idx="1"/>
          </p:nvPr>
        </p:nvSpPr>
        <p:spPr>
          <a:xfrm>
            <a:off x="1889125" y="990600"/>
            <a:ext cx="8229600" cy="3659777"/>
          </a:xfrm>
        </p:spPr>
        <p:txBody>
          <a:bodyPr>
            <a:normAutofit fontScale="92500" lnSpcReduction="10000"/>
          </a:bodyPr>
          <a:lstStyle/>
          <a:p>
            <a:pPr eaLnBrk="1" hangingPunct="1">
              <a:lnSpc>
                <a:spcPct val="80000"/>
              </a:lnSpc>
            </a:pPr>
            <a:r>
              <a:rPr lang="en-US" altLang="en-US" sz="3000" dirty="0">
                <a:solidFill>
                  <a:schemeClr val="tx1"/>
                </a:solidFill>
              </a:rPr>
              <a:t>National Reading Panel (2000) Report and the “Big Five” (</a:t>
            </a:r>
            <a:r>
              <a:rPr lang="en-US" altLang="en-US" sz="3000" b="1" dirty="0">
                <a:solidFill>
                  <a:schemeClr val="tx1"/>
                </a:solidFill>
              </a:rPr>
              <a:t>what to teach, content</a:t>
            </a:r>
            <a:r>
              <a:rPr lang="en-US" altLang="en-US" sz="3000" dirty="0">
                <a:solidFill>
                  <a:schemeClr val="tx1"/>
                </a:solidFill>
              </a:rPr>
              <a:t>) </a:t>
            </a:r>
          </a:p>
          <a:p>
            <a:pPr eaLnBrk="1" hangingPunct="1">
              <a:lnSpc>
                <a:spcPct val="80000"/>
              </a:lnSpc>
              <a:buFont typeface="Arial" panose="020B0604020202020204" pitchFamily="34" charset="0"/>
              <a:buNone/>
            </a:pPr>
            <a:endParaRPr lang="en-US" altLang="en-US" sz="3000" dirty="0">
              <a:solidFill>
                <a:schemeClr val="tx1"/>
              </a:solidFill>
            </a:endParaRPr>
          </a:p>
          <a:p>
            <a:pPr eaLnBrk="1" hangingPunct="1">
              <a:lnSpc>
                <a:spcPct val="80000"/>
              </a:lnSpc>
            </a:pPr>
            <a:r>
              <a:rPr lang="en-US" altLang="en-US" sz="3000" dirty="0">
                <a:solidFill>
                  <a:schemeClr val="tx1"/>
                </a:solidFill>
              </a:rPr>
              <a:t>Research-based reading instructional strategies (</a:t>
            </a:r>
            <a:r>
              <a:rPr lang="en-US" altLang="en-US" sz="3000" b="1" dirty="0">
                <a:solidFill>
                  <a:schemeClr val="tx1"/>
                </a:solidFill>
              </a:rPr>
              <a:t>how to teach, pedagogy</a:t>
            </a:r>
            <a:r>
              <a:rPr lang="en-US" altLang="en-US" sz="3000" dirty="0">
                <a:solidFill>
                  <a:schemeClr val="tx1"/>
                </a:solidFill>
              </a:rPr>
              <a:t>)</a:t>
            </a:r>
          </a:p>
          <a:p>
            <a:pPr lvl="1" eaLnBrk="1" hangingPunct="1">
              <a:lnSpc>
                <a:spcPct val="80000"/>
              </a:lnSpc>
            </a:pPr>
            <a:r>
              <a:rPr lang="en-US" altLang="en-US" sz="1700" dirty="0">
                <a:solidFill>
                  <a:schemeClr val="tx1"/>
                </a:solidFill>
              </a:rPr>
              <a:t>experimental studies  used to develop a strong research base</a:t>
            </a:r>
          </a:p>
          <a:p>
            <a:pPr lvl="1" eaLnBrk="1" hangingPunct="1">
              <a:lnSpc>
                <a:spcPct val="80000"/>
              </a:lnSpc>
            </a:pPr>
            <a:r>
              <a:rPr lang="en-US" altLang="en-US" sz="1700" dirty="0">
                <a:solidFill>
                  <a:schemeClr val="tx1"/>
                </a:solidFill>
              </a:rPr>
              <a:t>proven to raise student achievement</a:t>
            </a:r>
          </a:p>
          <a:p>
            <a:pPr marL="274320" lvl="1" indent="0" eaLnBrk="1" hangingPunct="1">
              <a:lnSpc>
                <a:spcPct val="80000"/>
              </a:lnSpc>
              <a:buNone/>
            </a:pPr>
            <a:endParaRPr lang="en-US" altLang="en-US" sz="1700" dirty="0"/>
          </a:p>
          <a:p>
            <a:pPr eaLnBrk="1" hangingPunct="1">
              <a:lnSpc>
                <a:spcPct val="80000"/>
              </a:lnSpc>
            </a:pPr>
            <a:r>
              <a:rPr lang="en-US" altLang="en-US" dirty="0"/>
              <a:t>What Works Clearinghouse</a:t>
            </a:r>
          </a:p>
          <a:p>
            <a:pPr eaLnBrk="1" hangingPunct="1">
              <a:lnSpc>
                <a:spcPct val="80000"/>
              </a:lnSpc>
              <a:buFont typeface="Arial" panose="020B0604020202020204" pitchFamily="34" charset="0"/>
              <a:buNone/>
            </a:pPr>
            <a:r>
              <a:rPr lang="en-US" altLang="en-US" dirty="0"/>
              <a:t> </a:t>
            </a:r>
            <a:r>
              <a:rPr lang="en-US" altLang="en-US" dirty="0">
                <a:hlinkClick r:id="rId2"/>
              </a:rPr>
              <a:t>http://ies.ed.gov/ncee/wwc/</a:t>
            </a:r>
            <a:endParaRPr lang="en-US" altLang="en-US" dirty="0"/>
          </a:p>
          <a:p>
            <a:pPr eaLnBrk="1" hangingPunct="1">
              <a:lnSpc>
                <a:spcPct val="80000"/>
              </a:lnSpc>
              <a:buFont typeface="Arial" panose="020B0604020202020204" pitchFamily="34" charset="0"/>
              <a:buNone/>
            </a:pPr>
            <a:endParaRPr lang="en-US" altLang="en-US" dirty="0"/>
          </a:p>
        </p:txBody>
      </p:sp>
      <p:sp>
        <p:nvSpPr>
          <p:cNvPr id="4" name="Rectangle 4"/>
          <p:cNvSpPr>
            <a:spLocks/>
          </p:cNvSpPr>
          <p:nvPr/>
        </p:nvSpPr>
        <p:spPr bwMode="auto">
          <a:xfrm>
            <a:off x="10145714" y="5926138"/>
            <a:ext cx="217487" cy="487362"/>
          </a:xfrm>
          <a:prstGeom prst="rect">
            <a:avLst/>
          </a:prstGeom>
          <a:noFill/>
          <a:ln>
            <a:noFill/>
          </a:ln>
          <a:effectLst>
            <a:outerShdw blurRad="38100" dist="23000" dir="5400000" algn="ctr" rotWithShape="0">
              <a:srgbClr val="000000">
                <a:alpha val="3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cap="flat" cmpd="sng">
                <a:solidFill>
                  <a:srgbClr val="4F81BD"/>
                </a:solidFill>
                <a:prstDash val="solid"/>
                <a:round/>
                <a:headEnd type="none" w="med" len="med"/>
                <a:tailEnd type="none" w="med" len="med"/>
              </a14:hiddenLine>
            </a:ext>
          </a:extLst>
        </p:spPr>
        <p:txBody>
          <a:bodyPr wrap="none" lIns="50800" tIns="50800" rIns="50800" bIns="50800" anchor="ctr">
            <a:spAutoFit/>
          </a:bodyPr>
          <a:lstStyle>
            <a:lvl1pPr>
              <a:spcBef>
                <a:spcPct val="20000"/>
              </a:spcBef>
              <a:buFont typeface="Arial" pitchFamily="34" charset="0"/>
              <a:buChar char="•"/>
              <a:defRPr sz="3200">
                <a:solidFill>
                  <a:schemeClr val="tx1"/>
                </a:solidFill>
                <a:latin typeface="Calibri" pitchFamily="34" charset="0"/>
              </a:defRPr>
            </a:lvl1pPr>
            <a:lvl2pPr marL="742950" indent="-285750">
              <a:spcBef>
                <a:spcPct val="20000"/>
              </a:spcBef>
              <a:buFont typeface="Arial" pitchFamily="34" charset="0"/>
              <a:buChar char="–"/>
              <a:defRPr sz="2800">
                <a:solidFill>
                  <a:schemeClr val="tx1"/>
                </a:solidFill>
                <a:latin typeface="Calibri" pitchFamily="34" charset="0"/>
              </a:defRPr>
            </a:lvl2pPr>
            <a:lvl3pPr marL="1143000" indent="-228600">
              <a:spcBef>
                <a:spcPct val="20000"/>
              </a:spcBef>
              <a:buFont typeface="Arial" pitchFamily="34" charset="0"/>
              <a:buChar char="•"/>
              <a:defRPr sz="2400">
                <a:solidFill>
                  <a:schemeClr val="tx1"/>
                </a:solidFill>
                <a:latin typeface="Calibri" pitchFamily="34" charset="0"/>
              </a:defRPr>
            </a:lvl3pPr>
            <a:lvl4pPr marL="1600200" indent="-228600">
              <a:spcBef>
                <a:spcPct val="20000"/>
              </a:spcBef>
              <a:buFont typeface="Arial" pitchFamily="34" charset="0"/>
              <a:buChar char="–"/>
              <a:defRPr sz="2000">
                <a:solidFill>
                  <a:schemeClr val="tx1"/>
                </a:solidFill>
                <a:latin typeface="Calibri" pitchFamily="34" charset="0"/>
              </a:defRPr>
            </a:lvl4pPr>
            <a:lvl5pPr marL="2057400" indent="-22860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algn="r" defTabSz="914400">
              <a:spcBef>
                <a:spcPct val="0"/>
              </a:spcBef>
              <a:buNone/>
              <a:defRPr/>
            </a:pPr>
            <a:r>
              <a:rPr lang="en-US" altLang="en-US" sz="900">
                <a:solidFill>
                  <a:srgbClr val="000000"/>
                </a:solidFill>
                <a:latin typeface="Arial" pitchFamily="34" charset="0"/>
                <a:ea typeface="Helvetica" charset="0"/>
                <a:cs typeface="Arial" pitchFamily="34" charset="0"/>
                <a:sym typeface="Helvetica" charset="0"/>
              </a:rPr>
              <a:t>  </a:t>
            </a:r>
            <a:endParaRPr lang="en-US" altLang="en-US" sz="900">
              <a:solidFill>
                <a:srgbClr val="000000"/>
              </a:solidFill>
              <a:latin typeface="Helvetica" charset="0"/>
              <a:ea typeface="Helvetica" charset="0"/>
              <a:cs typeface="Arial" pitchFamily="34" charset="0"/>
              <a:sym typeface="Helvetica" charset="0"/>
            </a:endParaRPr>
          </a:p>
          <a:p>
            <a:pPr algn="r" defTabSz="914400">
              <a:spcBef>
                <a:spcPct val="0"/>
              </a:spcBef>
              <a:buNone/>
              <a:defRPr/>
            </a:pPr>
            <a:r>
              <a:rPr lang="en-US" altLang="en-US" sz="1600" b="1">
                <a:solidFill>
                  <a:srgbClr val="000000"/>
                </a:solidFill>
                <a:latin typeface="Arial" pitchFamily="34" charset="0"/>
                <a:ea typeface="Helvetica" charset="0"/>
                <a:cs typeface="Arial" pitchFamily="34" charset="0"/>
                <a:sym typeface="Helvetica" charset="0"/>
              </a:rPr>
              <a:t>  </a:t>
            </a:r>
          </a:p>
        </p:txBody>
      </p:sp>
      <p:pic>
        <p:nvPicPr>
          <p:cNvPr id="113669" name="Picture 5" descr="National Reading Panel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75" y="4502944"/>
            <a:ext cx="24765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3671" name="Rectangle 4"/>
          <p:cNvSpPr>
            <a:spLocks noChangeArrowheads="1"/>
          </p:cNvSpPr>
          <p:nvPr/>
        </p:nvSpPr>
        <p:spPr bwMode="auto">
          <a:xfrm>
            <a:off x="381114" y="4197350"/>
            <a:ext cx="3429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1pPr>
            <a:lvl2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2pPr>
            <a:lvl3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3pPr>
            <a:lvl4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4pPr>
            <a:lvl5pPr>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5pPr>
            <a:lvl6pPr marL="13716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6pPr>
            <a:lvl7pPr marL="18288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7pPr>
            <a:lvl8pPr marL="22860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8pPr>
            <a:lvl9pPr marL="2743200" indent="914400" eaLnBrk="0" fontAlgn="base" hangingPunct="0">
              <a:spcBef>
                <a:spcPct val="0"/>
              </a:spcBef>
              <a:spcAft>
                <a:spcPct val="0"/>
              </a:spcAft>
              <a:defRPr sz="1200">
                <a:solidFill>
                  <a:srgbClr val="000000"/>
                </a:solidFill>
                <a:latin typeface="Helvetica" panose="020B0604020202020204" pitchFamily="34" charset="0"/>
                <a:ea typeface="Helvetica" panose="020B0604020202020204" pitchFamily="34" charset="0"/>
                <a:cs typeface="Helvetica" panose="020B0604020202020204" pitchFamily="34" charset="0"/>
                <a:sym typeface="Helvetica" panose="020B0604020202020204" pitchFamily="34" charset="0"/>
              </a:defRPr>
            </a:lvl9pPr>
          </a:lstStyle>
          <a:p>
            <a:pPr algn="r" defTabSz="914400"/>
            <a:r>
              <a:rPr lang="en-US" altLang="en-US" sz="7200" b="1" dirty="0">
                <a:latin typeface="Arial" panose="020B0604020202020204" pitchFamily="34" charset="0"/>
                <a:cs typeface="Arial" panose="020B0604020202020204" pitchFamily="34" charset="0"/>
              </a:rPr>
              <a:t>T</a:t>
            </a:r>
            <a:r>
              <a:rPr lang="en-US" altLang="en-US" sz="1800" b="1" dirty="0">
                <a:latin typeface="Arial" panose="020B0604020202020204" pitchFamily="34" charset="0"/>
                <a:cs typeface="Arial" panose="020B0604020202020204" pitchFamily="34" charset="0"/>
              </a:rPr>
              <a:t>EACHING CHILDREN TO READ:</a:t>
            </a:r>
            <a:r>
              <a:rPr lang="en-US" altLang="en-US" sz="1800" dirty="0">
                <a:latin typeface="Calibri" panose="020F0502020204030204" pitchFamily="34" charset="0"/>
                <a:cs typeface="Arial" panose="020B0604020202020204" pitchFamily="34" charset="0"/>
              </a:rPr>
              <a:t> </a:t>
            </a:r>
            <a:r>
              <a:rPr lang="en-US" altLang="en-US" sz="1800" dirty="0">
                <a:latin typeface="Arial" panose="020B0604020202020204" pitchFamily="34" charset="0"/>
                <a:cs typeface="Arial" panose="020B0604020202020204" pitchFamily="34" charset="0"/>
              </a:rPr>
              <a:t/>
            </a:r>
            <a:br>
              <a:rPr lang="en-US" altLang="en-US" sz="1800"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An Evidence-Based Assessment</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of the Scientific Research Literature</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on Reading and Its Implications</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for Reading Instruction</a:t>
            </a:r>
            <a:endParaRPr lang="en-US" altLang="en-US" b="1" dirty="0">
              <a:latin typeface="Arial" panose="020B0604020202020204" pitchFamily="34" charset="0"/>
              <a:cs typeface="Arial" panose="020B0604020202020204" pitchFamily="34" charset="0"/>
            </a:endParaRPr>
          </a:p>
        </p:txBody>
      </p:sp>
      <p:sp>
        <p:nvSpPr>
          <p:cNvPr id="3" name="Slide Number Placeholder 2"/>
          <p:cNvSpPr>
            <a:spLocks noGrp="1"/>
          </p:cNvSpPr>
          <p:nvPr>
            <p:ph type="sldNum" sz="quarter" idx="12"/>
          </p:nvPr>
        </p:nvSpPr>
        <p:spPr/>
        <p:txBody>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438376877"/>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TM03457444[[fn=Basis]]</Template>
  <TotalTime>1864</TotalTime>
  <Words>2498</Words>
  <Application>Microsoft Office PowerPoint</Application>
  <PresentationFormat>Widescreen</PresentationFormat>
  <Paragraphs>393</Paragraphs>
  <Slides>41</Slides>
  <Notes>12</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41</vt:i4>
      </vt:variant>
    </vt:vector>
  </HeadingPairs>
  <TitlesOfParts>
    <vt:vector size="58" baseType="lpstr">
      <vt:lpstr>MS PGothic</vt:lpstr>
      <vt:lpstr>MS PGothic</vt:lpstr>
      <vt:lpstr>SimSun</vt:lpstr>
      <vt:lpstr>Arial</vt:lpstr>
      <vt:lpstr>Baskerville Old Face</vt:lpstr>
      <vt:lpstr>Britannic Bold</vt:lpstr>
      <vt:lpstr>Calibri</vt:lpstr>
      <vt:lpstr>Constantia</vt:lpstr>
      <vt:lpstr>Corbel</vt:lpstr>
      <vt:lpstr>Helvetica</vt:lpstr>
      <vt:lpstr>Times New Roman</vt:lpstr>
      <vt:lpstr>Times-Bold</vt:lpstr>
      <vt:lpstr>Verdana</vt:lpstr>
      <vt:lpstr>Wingdings</vt:lpstr>
      <vt:lpstr>Wingdings 2</vt:lpstr>
      <vt:lpstr>ヒラギノ角ゴ Pro W3</vt:lpstr>
      <vt:lpstr>Basis</vt:lpstr>
      <vt:lpstr>OPED 645: Advanced Diagnostics and Interventions for Struggling Learners</vt:lpstr>
      <vt:lpstr>Class Agenda</vt:lpstr>
      <vt:lpstr>Class</vt:lpstr>
      <vt:lpstr>JCPS-Bellarmine Literacy Project</vt:lpstr>
      <vt:lpstr>JCPS-Bellarmine Literacy Project</vt:lpstr>
      <vt:lpstr>PowerPoint Presentation</vt:lpstr>
      <vt:lpstr>Effective Teachers of Reading…</vt:lpstr>
      <vt:lpstr>Effective Teachers of Reading…</vt:lpstr>
      <vt:lpstr>Research-Based Reading Instruction</vt:lpstr>
      <vt:lpstr>PowerPoint Presentation</vt:lpstr>
      <vt:lpstr>Culturally Responsive Instruction: Approach to Teaching</vt:lpstr>
      <vt:lpstr>BLP Reading Instruction Delivery Model When and how do I teach?  Purpose: To provide differentiated reading instruction that targets students’ ZPDs and incorporates all of the big 5 (as relevant to student needs).</vt:lpstr>
      <vt:lpstr>Organizing for Effective Reading Instruction </vt:lpstr>
      <vt:lpstr>Effective Teachers of Reading Plan Instruction in this Manner</vt:lpstr>
      <vt:lpstr>PowerPoint Presentation</vt:lpstr>
      <vt:lpstr>The Reading Model</vt:lpstr>
      <vt:lpstr>We Believe…</vt:lpstr>
      <vt:lpstr>PowerPoint Presentation</vt:lpstr>
      <vt:lpstr>Assessment for Reading Comprehension</vt:lpstr>
      <vt:lpstr>PowerPoint Presentation</vt:lpstr>
      <vt:lpstr>PowerPoint Presentation</vt:lpstr>
      <vt:lpstr>PowerPoint Presentation</vt:lpstr>
      <vt:lpstr>PowerPoint Presentation</vt:lpstr>
      <vt:lpstr>Diagnostic Reading Case Study </vt:lpstr>
      <vt:lpstr>Diagnostic Reading Case Study </vt:lpstr>
      <vt:lpstr>Diagnostic Reading Case Study  Multi-Tier System of Support in Reading Instruction Implementation Steps</vt:lpstr>
      <vt:lpstr>Diagnostic Reading Case Study </vt:lpstr>
      <vt:lpstr>Diagnostic Reading Case Study </vt:lpstr>
      <vt:lpstr>Diagnostic Reading Case Study </vt:lpstr>
      <vt:lpstr>Let’s Practice</vt:lpstr>
      <vt:lpstr>Let’s Practice</vt:lpstr>
      <vt:lpstr>Intervention Defined</vt:lpstr>
      <vt:lpstr>Interventions Can Be…</vt:lpstr>
      <vt:lpstr>Effective Interventions are always…</vt:lpstr>
      <vt:lpstr>What Intervention Is And What It Isn’t</vt:lpstr>
      <vt:lpstr>Purpose of Progress Monitoring</vt:lpstr>
      <vt:lpstr>Progress Monitoring: Do’s and Don’ts</vt:lpstr>
      <vt:lpstr>Progress Monitoring Menu</vt:lpstr>
      <vt:lpstr>When Effectiveness of An Academic Intervention Can Be Determined</vt:lpstr>
      <vt:lpstr>Diagnostic Reading Case Study </vt:lpstr>
      <vt:lpstr>PowerPoint Presentation</vt:lpstr>
    </vt:vector>
  </TitlesOfParts>
  <Company>JCPS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OPED 663 Advanced Diagnostics and Interventions for Struggling Learners</dc:title>
  <dc:creator>Morgan, Mary K</dc:creator>
  <cp:lastModifiedBy>Morgan, Mary K</cp:lastModifiedBy>
  <cp:revision>64</cp:revision>
  <cp:lastPrinted>2017-02-28T23:53:02Z</cp:lastPrinted>
  <dcterms:created xsi:type="dcterms:W3CDTF">2016-10-22T21:04:54Z</dcterms:created>
  <dcterms:modified xsi:type="dcterms:W3CDTF">2017-03-01T01:11:06Z</dcterms:modified>
</cp:coreProperties>
</file>